
<file path=[Content_Types].xml><?xml version="1.0" encoding="utf-8"?>
<Types xmlns="http://schemas.openxmlformats.org/package/2006/content-types">
  <Default Extension="png" ContentType="image/png"/>
  <Default Extension="m4a" ContentType="audio/mp4"/>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Action1.xml" ContentType="application/vnd.ms-office.inkAct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Action2.xml" ContentType="application/vnd.ms-office.inkAction+xml"/>
  <Override PartName="/ppt/notesSlides/notesSlide7.xml" ContentType="application/vnd.openxmlformats-officedocument.presentationml.notesSlide+xml"/>
  <Override PartName="/ppt/ink/inkAction3.xml" ContentType="application/vnd.ms-office.inkAct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Action4.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66" r:id="rId5"/>
    <p:sldId id="267" r:id="rId6"/>
    <p:sldId id="269" r:id="rId7"/>
    <p:sldId id="270" r:id="rId8"/>
    <p:sldId id="271" r:id="rId9"/>
    <p:sldId id="268" r:id="rId10"/>
    <p:sldId id="272" r:id="rId11"/>
    <p:sldId id="273" r:id="rId12"/>
    <p:sldId id="276" r:id="rId13"/>
    <p:sldId id="274" r:id="rId14"/>
    <p:sldId id="275" r:id="rId15"/>
    <p:sldId id="277"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Cambria Math" panose="02040503050406030204" pitchFamily="18" charset="0"/>
      <p:regular r:id="rId22"/>
    </p:embeddedFont>
    <p:embeddedFont>
      <p:font typeface="Unbounde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836"/>
    <a:srgbClr val="3047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3886" autoAdjust="0"/>
  </p:normalViewPr>
  <p:slideViewPr>
    <p:cSldViewPr snapToGrid="0" snapToObjects="1">
      <p:cViewPr varScale="1">
        <p:scale>
          <a:sx n="57" d="100"/>
          <a:sy n="57" d="100"/>
        </p:scale>
        <p:origin x="80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12-13T11:43:21.9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25410 13600 0,'42'0'188,"0"0"-170,-1 0 2,1 0 1,0 0 71</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12-13T11:55:38.783"/>
    </inkml:context>
    <inkml:brush xml:id="br0">
      <inkml:brushProperty name="width" value="0.05292" units="cm"/>
      <inkml:brushProperty name="height" value="0.05292" units="cm"/>
      <inkml:brushProperty name="color" value="#FF0000"/>
    </inkml:brush>
  </inkml:definitions>
  <iact:action type="add" startTime="20824">
    <iact:property name="dataType"/>
    <iact:actionData xml:id="d0">
      <inkml:trace xmlns:inkml="http://www.w3.org/2003/InkML" xml:id="stk0" contextRef="#ctx0" brushRef="#br0">15480 13892 0,'41'0'155,"43"0"-146,41 0 0,42 0 2,-42 0-1,-41 0 0,41 0 3,0 0-5,42 0 3,-42 0-2,0 0 2,42 0 0,-84 0-2,1 0 4,-1 41-5,1-41 3,-1 0-2,-41 42 5,41-42-7,-41 0 3,0 42 1,0-42-1,-1 0-1,1 0 2,0 0 10,0 0 30</inkml:trace>
    </iact:actionData>
  </iact:action>
  <iact:action type="add" startTime="25209">
    <iact:property name="dataType"/>
    <iact:actionData xml:id="d1">
      <inkml:trace xmlns:inkml="http://www.w3.org/2003/InkML" xml:id="stk1" contextRef="#ctx0" brushRef="#br0">25577 13475 0,'0'41'147,"0"43"-138,0 208 0,0 41 1,0-41 1,0 0 1,0-83-4,0-42 4,0-42-3,0-42 1,0 84 2,0 84-3,0-85 1,0 85 0,0-84 2,42-42-2,-42 0 2,42-42-5,-42-41 4,0 0 0,41-1-1,-41 1 10,0 0 32,42-42 9,0 0-41,41 0-10,1 0 1,82 0-1,-40 0 0,82 0 2,1 0-3,-84 0 1,-41 0 0,41 0 1,-42 0-1,1 0 2,-1 0-4,42 0 3,0 0-1,-41 0 1,-1 0-1,1 0-1,-1 0 2,-41 0 1,0 0-3,-1 0 1,1 0 0,0 0 1,41 0-1,1 0 0,-43 0 10,1 0 1,0 0-11,0 0 104,-1-84-73,1 43-31,-42-1 0,42-83 0,0 0 1,-1 41 1,-41 1-4,0-1 4,0 43-1,42-43-3,-42 43 2,0-1 2,0-42-3,0-41 2,0 42-1,0-42 0,0-42 1,0 42-2,0 41 2,0-83-1,0 84 0,0-42 2,42 83-3,-42-83 1,0 42 0,0 41 3,0 0-5,0 0 3,0 1 0,0-1-3,0 0 14,0-41-9,0-1 4,0 1-8,-42 41 14,-41-41-15,-43-1 2,-41 1 1,-41 0 0,41-1-1,-42 42 0,42 42 1,42-41-2,-42 41 2,0 0-1,-83-42 0,83 42 2,0 0-3,-41-42 1,82 42 1,1-41 0,42 41-2,41 0 1,0 0 1,-41-42 1,0 0 6,41 42 24</inkml:trace>
    </iact:actionData>
  </iact:action>
  <iact:action type="add" startTime="27676">
    <iact:property name="dataType"/>
    <iact:actionData xml:id="d2">
      <inkml:trace xmlns:inkml="http://www.w3.org/2003/InkML" xml:id="stk2" contextRef="#ctx0" brushRef="#br0">27413 14893 0,'42'0'133,"-1"0"-122,1 0 0,42 0 0,-1 0-3,0 42 2,1-42 6,-1 0-9,1 0 3,-1 0-1,-41 0 1,41 0 0,-41 0 0,0 0 3</inkml:trace>
    </iact:actionData>
  </iact:action>
  <iact:action type="add" startTime="30933">
    <iact:property name="dataType"/>
    <iact:actionData xml:id="d3">
      <inkml:trace xmlns:inkml="http://www.w3.org/2003/InkML" xml:id="stk3" contextRef="#ctx0" brushRef="#br0">14228 13016 0,'-42'0'187,"0"0"-180,1 0 14,-43 0-10,43 0 10,-43 0-11,42 0 12,1 0 7,-1 0 11</inkml:trace>
    </iact:actionData>
  </iact:action>
  <iact:action type="add" startTime="34846">
    <iact:property name="dataType"/>
    <iact:actionData xml:id="d4">
      <inkml:trace xmlns:inkml="http://www.w3.org/2003/InkML" xml:id="stk4" contextRef="#ctx0" brushRef="#br0">26036 17855 0,'42'0'85,"41"0"-77,84 0 2,125 0 0,-83 0 1,-42 0 1,0 0-4,41 0 2,-124 0 0,-1 0 1,1 0-1,-43 0 1,43 0-1,-43 0 11,1 0-1,0 0 0,0 0-9,-1 0 0,1 0 39,-125 0 22,-1-84-62,-41 42 0,0 1 1,41-1 1,1 0-3,41 42 2,-41 0-2,41-41 21,84 41 63,41 0-82,1 0-1,-1 0 2,42 0-4,-41 0 3,-43 0 0,43 0-1,-42 0 10,-1 0 0,1 41-10,-42 1 21,0 0-21,0-1 0,0 1 3,0 0-5,0 0 3,0-1-1,0 43 0,0-43 0,-42-41 1,42 42 9,-41 0-10,41 0 52</inkml:trace>
    </iact:actionData>
  </iact:action>
  <iact:action type="add" startTime="39664">
    <iact:property name="dataType"/>
    <iact:actionData xml:id="d5">
      <inkml:trace xmlns:inkml="http://www.w3.org/2003/InkML" xml:id="stk5" contextRef="#ctx0" brushRef="#br0">36050 13725 0,'0'42'156,"0"-1"-147,83 126 0,1 125 1,-1 84 2,1-43-2,-1-41 0,-41 167 0,0-42 0,-42 167 0,41-208 2,1 41-1,-42-167-1,0-125-2,0 0 3,42-41 1,0-1-3,-42-41 0,0 0 2,0-1 0,0 1-1,0 0 20,0 0 34,-126-1-36,-166 1-17,0-42 0,0 42-2,42-1 1,-84 1 1,84-42 0,-42 0-2,0 0 3,83 0-2,-41 0-1,124 0 1,-124 0 1,41 0-1,-41 0 0,125 0 0,41 0 1,43 0 1,-1 0-4,0 0 2,1 0 2,-1 0 8,-42 0-9,43 0-2,-43 0 1,42 0 2,1 0 10,-1 0-5,42-42 4,-42 42 0,42-41-10,0-43-2,0 1 1,0-84 2,0-42-3,0 84 1,0-42 0,0-41 1,0 83-1,42 0 2,0-42-3,-1-125 1,1 41 0,42-41 2,-43 84-3,-41-42 1,42 41 1,0 0-2,0 43 2,-42 40 2,0 43-6,41-42 3,-41 41 1,0-41-1,42 42 3,-42-1-5,42 1 4,-42 41-4,0-41 3,0 41 9,0 0 21,41 42-31,43-41 0,41 41 2,84 0-3,125 0 3,83 0-2,-83 0-1,-84 0 1,42 0 1,-167 0-1,0 0 0,-41 0 1,-1 0-1,1 0 2,-1 0 10,-41 0-16,0 0 7,-1 0 7,1 0-12,0 0 13,-1 0-11</inkml:trace>
    </iact:actionData>
  </iact:action>
  <iact:action type="add" startTime="42098">
    <iact:property name="dataType"/>
    <iact:actionData xml:id="d6">
      <inkml:trace xmlns:inkml="http://www.w3.org/2003/InkML" xml:id="stk6" contextRef="#ctx0" brushRef="#br0">33213 12890 0,'41'84'154,"-41"-42"-144,42 41 1,0 1-2,-42-43 2,0 1-1,42 0 11,-42-1 21</inkml:trace>
    </iact:actionData>
  </iact:action>
  <iact:action type="add" startTime="51549">
    <iact:property name="dataType"/>
    <iact:actionData xml:id="d7">
      <inkml:trace xmlns:inkml="http://www.w3.org/2003/InkML" xml:id="stk7" contextRef="#ctx0" brushRef="#br0">34923 18355 0,'-41'0'163,"-84"0"-152,41 0 2,-41 0-5,-42 0 1,42 0 1,-42 0 1,42-42 1,0 42-4,-42 0 5,0 0-5,42 0 2,41 0 0,-41 0 2,0 0-3,-42-41 2,42 41-1,0 0 0,-1-42 0,1 42 0,83 0 1,1 0 5,-1 0-8,0 0 9,42-42 106,0 1-69,0-1-46,0 0 13,42 42-12,0-42 2,-1 1 9,-41-1-10,42 42 1,-42-42-2,42 42 2,-42-41-1,42 41 0,-42-42 15,0 0 2,41 42-16,-41 42 163,0 0-153,-41-1-11,-1 1 0,0 41 1,0-41-2,1 42 2,-43-43-1,43 1 5,41 41-6,0-41 8,-42 0-7,42 0 41,0-1-10,0 1-30,83 0-1,-41-1 1,41 43-1,1-84 0,-42 42 0,41-1 2,-41-41-3,0 42 2,-1-42 11,-41 42-14,42-42 17,0 0 63</inkml:trace>
    </iact:actionData>
  </iact:action>
  <iact:action type="add" startTime="55811">
    <iact:property name="dataType"/>
    <iact:actionData xml:id="d8">
      <inkml:trace xmlns:inkml="http://www.w3.org/2003/InkML" xml:id="stk8" contextRef="#ctx0" brushRef="#br0">27371 14225 0,'42'0'115,"250"0"-107,167 0 2,83 0 0,251 42 0,-167 42 1,334 41 3,-376 42-8,-83-84 4,-1-41 5,-166-1-9,-84-41 4,-83 0 0,-83 0 0,41 0 0,-83 0 2,41 0 0,1 0-5,41 0 4,-42 0-1,1 0 10,-43 0-9,1 0 10,0 0-1,0 0 21,-1 0-31,1 0 12,0 0-12,-84 0 113,-125 42-113,0 0 0,-41 0 1,41-42 2,0 0-6,0 41 3,-83 1 1,-1 41-1,84-41 1,0 0-2,-41 0 1,41-1 5,-83 1-7,41-42 0,-83 42 3,83-1-1,42 1 0,42 0 2,-42 0-2,42-1-1,42-41 1,-1 42 1,42 0-1,-41-42 0,41 41 21,1-41-1,41 42 3,125 42 48,125-43-71,0 1 2,335 83-3,-85-83 1,-166 0 0,-167-42 0,-42 41 4,0-41-7,-83 0 4,0 0-2,-1 0 2,1 0 1,0 0-3,0 0 1,-1 0 0,1 0 11,0 0-12,0 0 2,41 0 20,-41 0-11,-1 0 1,1 0-11,-84 0 93,-41 42-93,0 0 0,-1-1 0,-41-41 1,41 42-1,1 0 0,0-42 0,-1 42 1,1-42 1,-1 41-2,42-41 0,-83 42 0,42-42-1,41 0 1,0 42 2,-41-1-3,41-41 12,1 0-1,-1 0 11,0 0 0,0 0 10,1 0-31,-1 42 0,-42-42 0,43 0 12,-1 0-13,0 0 25,1 0-3,-1 0-3,42 42-18,-42-42 25,42 42 3,-42 41-18,42-41-10,-41-1 0,41 1 0,0 0 1,0 0 0,0-1 9,0 1 0,0 0-7,0-1 25,-42-41 35,42 42-63,-42-42 0,0 0 0,1 0 0,-1 0 1,0 0-1,1 0 11,-1 0 20,42-42 10,42 42 64,-1 0-107,1 0 2,0 0 21,-1 0-21,-41 42 31,42-42 12,0 0 18,41 0-50,-83-83-11,42 41-1,0 0 2,0 1 10,-42-1 20,0 0-8,0 0 6</inkml:trace>
    </iact:actionData>
  </iact:action>
  <iact:action type="add" startTime="63143">
    <iact:property name="dataType"/>
    <iact:actionData xml:id="d9">
      <inkml:trace xmlns:inkml="http://www.w3.org/2003/InkML" xml:id="stk9" contextRef="#ctx0" brushRef="#br0">30834 17563 0,'42'0'165,"0"0"-134,-42-42-11,42 0-9,-1 42-1,1 0 10,0 0 42,-42 42-42,0 41-9,0-41 0,0 0-2,0-1 11,-42 1 22,0-42-21,1 0-11,41-83 21,-42-1-21,42 43 0,0-1 0,0 0 0,0 0 1,0 1 1,0-1 7,42 42 22,-1 0 21,-41 42-42,0-1-9,0 1-2,0 0 2,0 0-1,0-1 31,0-82 72,0 82-28,0 1-57,-41-42 13,-1 0-10,0-83-20,42-43-1,0 43 0,0 41 10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12-13T12:33:19.902"/>
    </inkml:context>
    <inkml:brush xml:id="br0">
      <inkml:brushProperty name="width" value="0.05292" units="cm"/>
      <inkml:brushProperty name="height" value="0.05292" units="cm"/>
      <inkml:brushProperty name="color" value="#FF0000"/>
    </inkml:brush>
  </inkml:definitions>
  <iact:action type="add" startTime="46342">
    <iact:property name="dataType"/>
    <iact:actionData xml:id="d0">
      <inkml:trace xmlns:inkml="http://www.w3.org/2003/InkML" xml:id="stk0" contextRef="#ctx0" brushRef="#br0">25827 6383 0,'0'-42'193,"0"0"-173,0 1 11,0-1-21,0 0 11,0 1-10,0-1 19,0 0-20,0 0 21,0 1 11,0-1 42,0 0-35,0 1-39,0-1 3,0 0-6,0-41 4,0 41 10,0 0 2,0 1 26,-41 41 126,-1 41-155,0 1 22,42 0-12,-41-1-20,41 1 31,-42-42-20,42 42 31,0-84 142,0 0-153,0 1-16,42 41-9,-42-42 56,41 42-41,1-42 33,0 42-46,-1-41 15,-41-1 16,42 42-26,0 0 108,0 0-79,-42 42-31,0-1-12,41-41 2,-41 42 2,0 0 15,0-1-8,0 1 63</inkml:trace>
    </iact:actionData>
  </iact:action>
  <iact:action type="add" startTime="51835">
    <iact:property name="dataType"/>
    <iact:actionData xml:id="d1">
      <inkml:trace xmlns:inkml="http://www.w3.org/2003/InkML" xml:id="stk1" contextRef="#ctx0" brushRef="#br0">26078 7050 0,'41'0'166,"1"0"-146,0 0-11,0 0 1,-1 0 11,43 0 0,-42 0-1,-1 0 0,1 0 1,0 0-11,-1 0 11,1 0 9,0 0 1,0 0 0,-1 0 0,-82-41 174,-43 41-195,42-42 12,1 42-13,-1 0 2,42-42 0,42 42 277,-1 0-280,1 0 3,42 0-1,-84 42 2,41-42-3,1 0 11,-42 42 176,-83 41-186,41-41 12,0-1-13,42 1 11,-42 0-8,42 0 29</inkml:trace>
    </iact:actionData>
  </iact:action>
  <iact:action type="add" startTime="66112">
    <iact:property name="dataType"/>
    <iact:actionData xml:id="d2">
      <inkml:trace xmlns:inkml="http://www.w3.org/2003/InkML" xml:id="stk2" contextRef="#ctx0" brushRef="#br0">25702 6550 0,'42'0'165,"0"0"-157,-1 0 2,1 0 10,0 0 1,0 0 10,-1 0-21,1 0 10,0 0 33,-1 41-22,1-41-22,0 0 13,-42 42-14,42-42 13,-1 0 0,1 0-10,0 0 9,41 42 2,-41-42-3,0 0-8,-1 0-2,43 42 1,-42-42 11,41 41-11,-41-41 10,0 0-9,-1 0-1,1 0 0,41 42 11,-41-42-11,0 0 4,-42 42-7,42-42 3,-1 0 0,43 0 12,-42 0-2,-1 0-10,1 41 1,0-41-1,-1 0 10,1 0-8,0 0-2,0 0-1,41 0 2,-41 42-2,41-42 2,-41 0 0,41 42-2,-41-42 1,83 0 1,-41 0-1,-1 0 1,1 42-2,-1-42 2,1 41-1,41 1 0,-42-42 2,-41 0-3,0 0 1,83 0 0,-83 0 2,-1 0-1,1 0-3,41 0 3,-41 0-1,0 0 0,0 0 1,-42 42-1,83-42 1,-41 41 8,-1-41-8,1 0-1,0 0 10,0 0 1,-1 0-11,1 0 1,0 0 9,0 0-10,-1 0 3,1 0-5,0 0 23,-1 0-21,1 0 0,0 0 0,0 0 1,-1 0-1,43 0 11,-42 0-1,-1 0-10,1 0 1,0 0 9,-1 0 1,-41-41-11,42 41 11,0 0-10,0 0 29,-42-42-29,41 42 9,-41-42 31,42 42-9,-42-41-19,0-1-6</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12-13T12:58:48.794"/>
    </inkml:context>
    <inkml:brush xml:id="br0">
      <inkml:brushProperty name="width" value="0.05292" units="cm"/>
      <inkml:brushProperty name="height" value="0.05292" units="cm"/>
      <inkml:brushProperty name="color" value="#FF0000"/>
    </inkml:brush>
  </inkml:definitions>
  <iact:action type="add" startTime="24498">
    <iact:property name="dataType"/>
    <iact:actionData xml:id="d0">
      <inkml:trace xmlns:inkml="http://www.w3.org/2003/InkML" xml:id="stk0" contextRef="#ctx0" brushRef="#br0">26704 20691 0,'0'-41'218,"0"-1"-210,0 0 3,0-41-1,0 41 0,0-41 1,0 41 0,0-83-1,0 41-1,0-41 3,0 42-3,0-1 1,0 1 2,0-1-2,0 43 0,0-43-1,0 43 2,0-1-1,0 0 1,0 0 8,0 1-9,0-1 11,0 0 31,-42 42 60,0 84-91,-41-43-10,83 1-1,0 0 1,-42-42 0,42 42-2,0-1 4,-42 1-6,42 0 26,0-1-23,-41 1 9,41-84 165,41 1-173,-41-1 0,42 0 9,-42 1-10,42 41 1,-42-42 0,41 42-1,-41-42 20,42 42-20,-42-42 11,0 1-1,42 41 1,0-42 43,-1 42-46,1 0 23,0 0-21,0 0 14,-1 0-16,1 42 25,-42-1-34,0 1 21,42-42 11,-42 42-10</inkml:trace>
    </iact:actionData>
  </iact:action>
  <iact:action type="add" startTime="27920">
    <iact:property name="dataType"/>
    <iact:actionData xml:id="d1">
      <inkml:trace xmlns:inkml="http://www.w3.org/2003/InkML" xml:id="stk1" contextRef="#ctx0" brushRef="#br0">26787 20691 0,'84'0'154,"-43"0"-141,1 0-6,41 0 4,-41 0-1,0 0 1,0 0-2,-1 0 2,1 0-1,0 0 0,0 0 12,-42-41 213,-84-1-225,1 0 11,83 0-11,-42 42 1,125 0 195,-41 0-197,0 0 2,0 0-1,-1 42 4,1-42 6,-84 84 113,1-1-125,-43-41 3,42 41-2,1-83 2,41 42 1,0 0 13</inkml:trace>
    </iact:actionData>
  </iact:action>
  <iact:action type="add" startTime="36583">
    <iact:property name="dataType"/>
    <iact:actionData xml:id="d2">
      <inkml:trace xmlns:inkml="http://www.w3.org/2003/InkML" xml:id="stk2" contextRef="#ctx0" brushRef="#br0">31919 15310 0,'42'0'143,"41"-42"-122,43 1-10,82 41-2,-41 0 2,0-42-1,0 0 0,-42 42 1,42-42-1,-42 42 1,0-41-2,-41-1 1,-1 42 1,-41 0 0,41 0-2,-41-42 5,0 42-8,-42-41 9,42 41-9,-1 0 4,1 0 52,0 0-30</inkml:trace>
    </iact:actionData>
  </iact:action>
  <iact:action type="add" startTime="38741">
    <iact:property name="dataType"/>
    <iact:actionData xml:id="d3">
      <inkml:trace xmlns:inkml="http://www.w3.org/2003/InkML" xml:id="stk3" contextRef="#ctx0" brushRef="#br0">23407 14851 0,'42'-42'156,"0"42"-138,41-41 2,-41-1 1,0 42-11,-1-42 0,1 42 1,-42-41 0,42 41-2,-42-42 1,42 0 0,-1 42 1,-41-42-1,42 1 0,-42-1 1,42 42 0,0-42-1,-42 1-1,0-43 12,0 42-11,41 1 1,-41-1 0,0 0-2,0 1 1,0-43 0,0 42 2,0 1-3,0-43 1,-41 43 1,41-1-1,0 0 0,-42 42 0,42-42 1,-42 42-1,42-41 0,0-1 1,-83 42-1,83-42 0,-42 42 0,0-41 13,0 41-13,1-42 2,-1 42 5,0 0-7,1 0 21,-1 0-9,0 0-3,0 0-7,1 42-3,-1-1 12,0 1-1,42 0-10,-42-1 2,42 1-3,-41 0 1,41 0 0,0-1 0,0 1 1,0 41-1,0-41 3,0 42-5,0-1 4,0-41-3,0 41 2,0-41-2,0 0 1,0-1 11,0 1-11,41-42 0,-41 42 10,0-1 1,42-41-10,-42 42 9,42-42 31,-42 42-40,0 0 9</inkml:trace>
    </iact:actionData>
  </iact:action>
  <iact:action type="add" startTime="40580">
    <iact:property name="dataType"/>
    <iact:actionData xml:id="d4">
      <inkml:trace xmlns:inkml="http://www.w3.org/2003/InkML" xml:id="stk4" contextRef="#ctx0" brushRef="#br0">22573 14768 0,'-42'-42'168,"42"-83"-162,-83-84 4,41 42 0,42 1 0,-42 40 1,42 43-1,0 41 15,0 1-19,0-1 5,0 0-1,0 0 20,0 1-9,-41 41 94,-1 0-66,0 41-38,42 85-1,-42-85 1,42 1 0,0 0-2,-41-42 3,41 41 20,0-82 88,0-43-109,41 43-1,-41-1 0,42 0 0,-42 0 11,42 42-9,0 0 8,-42-41-11,41 41 22,1 0-21,0 0 2,-1 41-4,43 1 16,-42 0-13,-42 0-4,41-42 2,-41 41 3,42-41 31,-42 42-25,0 0 16,42-42-18</inkml:trace>
    </iact:actionData>
  </iact:action>
  <iact:action type="add" startTime="46590">
    <iact:property name="dataType"/>
    <iact:actionData xml:id="d5">
      <inkml:trace xmlns:inkml="http://www.w3.org/2003/InkML" xml:id="stk5" contextRef="#ctx0" brushRef="#br0">29666 12348 0,'84'0'164,"-43"0"-152,43 0-3,-43 0 1,43 0 1,-42 0-1,-1 0-1,43 0 2,-42 0 11,-1 0 8,1 0 0,0 0-9,-1 0 153</inkml:trace>
    </iact:actionData>
  </iact:action>
  <iact:action type="add" startTime="49138">
    <iact:property name="dataType"/>
    <iact:actionData xml:id="d6">
      <inkml:trace xmlns:inkml="http://www.w3.org/2003/InkML" xml:id="stk6" contextRef="#ctx0" brushRef="#br0">23699 10638 0,'0'42'174,"0"41"-163,0 84 1,0 0-3,0-42 4,0-42-6,0 42 5,42-125-1,-42 42-1,0 0-1,0 0 2,0-1-2,0 1 11,0 0-10,0-1 11,0 1-1,0 0 11,0 0 0,-42-42 164,42-42-185,-41 42 0,-1 0 22,42-42-12,-42 42 52,84 0 61,0 0-112,-1 42-11,-41 0 1,42-42 0,0 41 8,0-41 23,-1 0 112,-41-41-123,42-43-22,-42 42 2,0 1-1,0-1 3,0 0 16,0 1 42</inkml:trace>
    </iact:actionData>
  </iact:action>
  <iact:action type="add" startTime="60090">
    <iact:property name="dataType"/>
    <iact:actionData xml:id="d7">
      <inkml:trace xmlns:inkml="http://www.w3.org/2003/InkML" xml:id="stk7" contextRef="#ctx0" brushRef="#br0">31085 12390 0,'41'0'195,"1"-42"-123,0 0-62,0 42 0,41-41 11,-41-1-1,0 0 76,-42 1-15,41-43-72,1 1 1,-42 41 0,42 0 0,-42 1 0,0-1 3,0 0 16,0 0 12,0 1 0,0-1-31,0 0 1,0 1 11,-42-1-4,42 0 13,-42 42-20,-41 0 9,41-42-9,0 42-2,1 0 2,-1 0 15,-42 0-1,43 0-4,-43 0-10,43 0-2,-1 0 2,42 42-2,0 0 2,-42-42 1,0 42 30,1-1-34,41 1 2,-42 0 2,42-1-2,0 1-1,-42 0 2,0-42-2,42 42 3,0-1-3,0 1 1,0 41 12,0-41-13,0 42 11,0-43 1,0 1-11,0 0 1,0-1-1,0 1 10,0 0 1,0 0-10,42-42 81,0 0-51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4-12-13T14:17:07.756"/>
    </inkml:context>
    <inkml:brush xml:id="br0">
      <inkml:brushProperty name="width" value="0.05292" units="cm"/>
      <inkml:brushProperty name="height" value="0.05292" units="cm"/>
      <inkml:brushProperty name="color" value="#FF0000"/>
    </inkml:brush>
  </inkml:definitions>
  <iact:action type="add" startTime="2706">
    <iact:property name="dataType"/>
    <iact:actionData xml:id="d0">
      <inkml:trace xmlns:inkml="http://www.w3.org/2003/InkML" xml:id="stk0" contextRef="#ctx0" brushRef="#br0">12809 8969 0,'84'42'186,"-43"-42"-175,43 0-1,-42 0 0,41 42 1,-41-42-1,0 0 10,-1 0 1,1 0-11,0 0 11,-1 0-11,1 0 0,0 0 31,0 0 11,-42-42-32,41 42-8,1 0-3,-42-42 1,42 42 1,-42-41-1,41 41 0,-41-42 1,42 0 10,0 42-12,-42-42 1,42 1 11,-42-43-10,0 43-2,41-1 2,-41 0 9,42 0-9,-42 1-1,0-1 9,0-41 3,0 41-2,0 0 0,0 0 0,0 1 2,-42-1-11,42 0 10,-41 42-2,41-41-8,0-1 20,-84 42-21,84-42-1,-42 42 2,1 0 9,-1-42-9,0 42 1,1 0-3,-43 0 11,42 0 1,1 0 0,-1 0-1,0 0-10,1 0 10,-1 0 12,0 42-11,0 0 18,42 0-28,-41-1 20,41 1-10,-42-42-2,42 42-6,0-1-4,-42-41 11,42 42-8,-42 0 7,42 0 11,0-1-8,0 1-2,0 0 1,0-1-2,0 1-8,0 0 10,0 0 0,0-1-1,0 1-8,0 0 7,0-1 2,0 1-1,0 0-9,0 0 18,0-1 3,0 1-2,0 0 33,0-1-12</inkml:trace>
    </iact:actionData>
  </iact:action>
  <iact:action type="add" startTime="10486">
    <iact:property name="dataType"/>
    <iact:actionData xml:id="d1">
      <inkml:trace xmlns:inkml="http://www.w3.org/2003/InkML" xml:id="stk1" contextRef="#ctx0" brushRef="#br0">15396 13558 0,'0'42'134,"0"-1"-103,0 1-21,0 0 0,0 0 1,0 41-1,0-41 10,0-1-10,0 1 0,0 0 21,0 0 0,42-42 113,0 41-134,-1-41 6,1 0-10,0 0 4,0 0 1,-1 0-2,1 0 1,41 0 0,1 0 2,-42 0-3,41 0 1,1 0 3,-43 0-6,1 0 3,41 0 2,1 0-3,-1 0 5,1 0-7,-43 0 3,1 0 1,42-41-1,-1 41 3,-41 0-6,41-42 4,1 42 0,-43 0-2,1 0 1,42 0 1,-1-42-1,-41 42 2,0 0-3,-1 0 0,1 0 3,41 0-3,-41 0 3,0 0-3,0-42 1,41 42 1,-41 0 0,0-41-1,41 41 0,-41 0-1,-1 0 5,1 0-7,0 0 3,0 0 1,41 0 1,-41-42 7,-1 42-8,1 0-2,0 0 1,0 0 11,-1 0-1,1 0 1,0 0 24,0 0 33,-42-42 17,0 1 57,0-1-100,0 0 12,0 0-36,0 1-8,0-1-9,0 0 30,0 1 21,0-1-41,0 0 1,0 0 27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986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AdaGrad</a:t>
            </a:r>
            <a:r>
              <a:rPr lang="en-US" dirty="0"/>
              <a:t>, or Adaptive Gradient Algorithm, is an optimization technique that adapts the learning rate for each parameter based on its historical gradients. This unique approach ensures that parameters with frequent updates in earlier iterations receive smaller updates in later stages, leading to more stable convergence.</a:t>
            </a:r>
          </a:p>
          <a:p>
            <a:r>
              <a:rPr lang="en-US" dirty="0"/>
              <a:t>The core mechanism involves accumulating the squared gradients for each parameter. This accumulation is then used to normalize the gradients, effectively scaling the learning rate inversely with the magnitude of past gradients. This allows </a:t>
            </a:r>
            <a:r>
              <a:rPr lang="en-US" dirty="0" err="1"/>
              <a:t>AdaGrad</a:t>
            </a:r>
            <a:r>
              <a:rPr lang="en-US" dirty="0"/>
              <a:t> to focus on infrequently updated parameters, making it particularly useful for sparse gradient problems.</a:t>
            </a:r>
          </a:p>
          <a:p>
            <a:r>
              <a:rPr lang="en-US" dirty="0"/>
              <a:t>However, a notable characteristic of </a:t>
            </a:r>
            <a:r>
              <a:rPr lang="en-US" dirty="0" err="1"/>
              <a:t>AdaGrad</a:t>
            </a:r>
            <a:r>
              <a:rPr lang="en-US" dirty="0"/>
              <a:t> is that the learning rate tends to decrease over time as the accumulation grows, which can slow down training or lead to stagnation in long-term optimization."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24276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inspired by the human brain, consisting of layers of neurons that work together to process information. These neurons are connected by weighted links, and during training, the network learns by adjusting these weights to minimize errors in predictions.</a:t>
            </a:r>
          </a:p>
          <a:p>
            <a:r>
              <a:rPr lang="en-US" dirty="0"/>
              <a:t>Optimization plays a crucial role in this training process, acting as the guide that helps the network find the most effective weight configuration. One of the most widely used techniques for optimization is Gradient Descent, along with its advanced variants like Adam, </a:t>
            </a:r>
            <a:r>
              <a:rPr lang="en-US" dirty="0" err="1"/>
              <a:t>RMSprop</a:t>
            </a:r>
            <a:r>
              <a:rPr lang="en-US" dirty="0"/>
              <a:t>, and others.</a:t>
            </a:r>
          </a:p>
          <a:p>
            <a:r>
              <a:rPr lang="en-US" dirty="0"/>
              <a:t>In this presentation, we'll explore how different optimization techniques work and compare their performance on a practical deep learning task. Our focus will be on their convergence speed, accuracy, and computational efficiency."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Descent is one of the most fundamental optimization techniques used in machine learning. It works by iteratively updating the weights of a model to minimize the loss function, which measures how far the model's predictions are from the actual values.</a:t>
            </a:r>
          </a:p>
          <a:p>
            <a:r>
              <a:rPr lang="en-US" dirty="0"/>
              <a:t>The weight update formula, shown here, adjusts the weights by moving them in the direction opposite to the gradient of the loss function. The learning rate, η\</a:t>
            </a:r>
            <a:r>
              <a:rPr lang="en-US" dirty="0" err="1"/>
              <a:t>etaη</a:t>
            </a:r>
            <a:r>
              <a:rPr lang="en-US" dirty="0"/>
              <a:t>, controls the size of these steps. A small learning rate ensures stable but slow progress, while a large one may lead to overshooting the minimum.</a:t>
            </a:r>
          </a:p>
          <a:p>
            <a:r>
              <a:rPr lang="en-US" dirty="0"/>
              <a:t>The algorithm begins by initializing weights, calculating the gradient of the loss function with respect to these weights, and then updating them. This process repeats for each epoch until the model converges or the set number of epochs is reached. This systematic adjustment allows Gradient Descent to gradually approach the minimum of the loss function, enabling the model to improve its performance."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29828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708853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806461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66774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a:t>
            </a:r>
            <a:r>
              <a:rPr lang="en-US" dirty="0" err="1"/>
              <a:t>RMSprop</a:t>
            </a:r>
            <a:r>
              <a:rPr lang="en-US" dirty="0"/>
              <a:t> comes with several advantages that make it a popular choice for many deep learning applications. Its ability to adaptively adjust the learning rate for each parameter helps ensure stability and efficient convergence. This is especially important for problems with non-stationary objectives, such as those encountered in time-series data or reinforcement learning.</a:t>
            </a:r>
          </a:p>
          <a:p>
            <a:r>
              <a:rPr lang="en-US" dirty="0"/>
              <a:t>A key advantage of </a:t>
            </a:r>
            <a:r>
              <a:rPr lang="en-US" dirty="0" err="1"/>
              <a:t>RMSprop</a:t>
            </a:r>
            <a:r>
              <a:rPr lang="en-US" dirty="0"/>
              <a:t> is its ability to reduce oscillations during optimization, which is a common problem in gradient descent. It achieves this by normalizing parameter updates using the square root of the moving average of squared gradients. This feature also makes it robust to noisy gradients, which often occur in deep networks.</a:t>
            </a:r>
          </a:p>
          <a:p>
            <a:r>
              <a:rPr lang="en-US" dirty="0" err="1"/>
              <a:t>RMSprop</a:t>
            </a:r>
            <a:r>
              <a:rPr lang="en-US" dirty="0"/>
              <a:t> is particularly suited for tasks like training RNNs or handling sparse gradients. For example, when dealing with long sequences in natural language processing or time-series prediction, </a:t>
            </a:r>
            <a:r>
              <a:rPr lang="en-US" dirty="0" err="1"/>
              <a:t>RMSprop</a:t>
            </a:r>
            <a:r>
              <a:rPr lang="en-US" dirty="0"/>
              <a:t> shines because of its stability and efficiency. These traits make it a reliable choice for large-scale and complex neural network training."</a:t>
            </a:r>
          </a:p>
          <a:p>
            <a:endParaRPr lang="en-US" dirty="0"/>
          </a:p>
        </p:txBody>
      </p:sp>
    </p:spTree>
    <p:extLst>
      <p:ext uri="{BB962C8B-B14F-4D97-AF65-F5344CB8AC3E}">
        <p14:creationId xmlns:p14="http://schemas.microsoft.com/office/powerpoint/2010/main" val="309935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Adam optimizer, short for Adaptive Moment Estimation, is one of the most widely used optimization algorithms in deep learning. It is designed to combine the benefits of both Momentum and </a:t>
            </a:r>
            <a:r>
              <a:rPr lang="en-US" dirty="0" err="1"/>
              <a:t>RMSprop</a:t>
            </a:r>
            <a:r>
              <a:rPr lang="en-US" dirty="0"/>
              <a:t> optimizers. Specifically, Adam tracks the first moment, which represents the mean of the gradients, and the second moment, which corresponds to the uncentered variance of the gradients.</a:t>
            </a:r>
          </a:p>
          <a:p>
            <a:r>
              <a:rPr lang="en-US" dirty="0"/>
              <a:t>This dual approach allows Adam to adjust the learning rate dynamically for each parameter, ensuring that updates are both directionally accurate and appropriately scaled. Bias correction is applied to counteract initialization effects, leading to more reliable estimates of the first and second moments during the early stages of training.</a:t>
            </a:r>
          </a:p>
          <a:p>
            <a:r>
              <a:rPr lang="en-US" dirty="0"/>
              <a:t>The result is an optimizer that is efficient, versatile, and robust. It performs well across a wide range of tasks, making it a default choice for many practitioners in deep learning. The equations summarize its working, showing how Adam computes parameter updates based on the bias-corrected estimates of moments and a normalized learning rate.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2636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11/relationships/inkAction" Target="../ink/inkAction4.xml"/><Relationship Id="rId3" Type="http://schemas.openxmlformats.org/officeDocument/2006/relationships/slideLayout" Target="../slideLayouts/slideLayout4.xml"/><Relationship Id="rId7" Type="http://schemas.openxmlformats.org/officeDocument/2006/relationships/image" Target="../media/image2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5.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notesSlide" Target="../notesSlides/notesSlide10.xml"/><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3390/electronics10212689"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gi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4.xml"/><Relationship Id="rId7" Type="http://schemas.openxmlformats.org/officeDocument/2006/relationships/customXml" Target="../ink/ink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notesSlide" Target="../notesSlides/notesSlide3.xml"/><Relationship Id="rId9" Type="http://schemas.microsoft.com/office/2011/relationships/inkAction" Target="../ink/inkAction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11" Type="http://schemas.openxmlformats.org/officeDocument/2006/relationships/image" Target="../media/image4.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notesSlide" Target="../notesSlides/notesSlide6.xml"/><Relationship Id="rId9" Type="http://schemas.microsoft.com/office/2011/relationships/inkAction" Target="../ink/inkAction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png"/><Relationship Id="rId11" Type="http://schemas.openxmlformats.org/officeDocument/2006/relationships/image" Target="../media/image4.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notesSlide" Target="../notesSlides/notesSlide7.xml"/><Relationship Id="rId9" Type="http://schemas.microsoft.com/office/2011/relationships/inkAction" Target="../ink/inkAction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837724" y="231267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A Comparative Study of Neural Network Optimizers</a:t>
            </a:r>
            <a:endParaRPr lang="en-US" sz="4400" dirty="0"/>
          </a:p>
        </p:txBody>
      </p:sp>
      <p:sp>
        <p:nvSpPr>
          <p:cNvPr id="4" name="Text 1"/>
          <p:cNvSpPr/>
          <p:nvPr/>
        </p:nvSpPr>
        <p:spPr>
          <a:xfrm>
            <a:off x="837724" y="4079677"/>
            <a:ext cx="7468553" cy="1149072"/>
          </a:xfrm>
          <a:prstGeom prst="rect">
            <a:avLst/>
          </a:prstGeom>
          <a:noFill/>
          <a:ln/>
        </p:spPr>
        <p:txBody>
          <a:bodyPr wrap="square" lIns="0" tIns="0" rIns="0" bIns="0" rtlCol="0" anchor="t"/>
          <a:lstStyle/>
          <a:p>
            <a:pPr marL="0" indent="0">
              <a:lnSpc>
                <a:spcPts val="3000"/>
              </a:lnSpc>
              <a:buNone/>
            </a:pPr>
            <a:endParaRPr lang="en-US" sz="1850" dirty="0"/>
          </a:p>
        </p:txBody>
      </p:sp>
      <p:sp>
        <p:nvSpPr>
          <p:cNvPr id="7" name="Text 3"/>
          <p:cNvSpPr/>
          <p:nvPr/>
        </p:nvSpPr>
        <p:spPr>
          <a:xfrm>
            <a:off x="837724" y="4444782"/>
            <a:ext cx="2218611" cy="418862"/>
          </a:xfrm>
          <a:prstGeom prst="rect">
            <a:avLst/>
          </a:prstGeom>
          <a:noFill/>
          <a:ln/>
        </p:spPr>
        <p:txBody>
          <a:bodyPr wrap="none" lIns="0" tIns="0" rIns="0" bIns="0" rtlCol="0" anchor="t"/>
          <a:lstStyle/>
          <a:p>
            <a:pPr marL="0" indent="0" algn="l">
              <a:lnSpc>
                <a:spcPts val="3250"/>
              </a:lnSpc>
              <a:buNone/>
            </a:pPr>
            <a:r>
              <a:rPr lang="en-US" sz="2350" b="1" dirty="0">
                <a:solidFill>
                  <a:srgbClr val="CAD6DE"/>
                </a:solidFill>
                <a:latin typeface="Cabin Bold" pitchFamily="34" charset="0"/>
                <a:ea typeface="Cabin Bold" pitchFamily="34" charset="-122"/>
                <a:cs typeface="Cabin Bold" pitchFamily="34" charset="-120"/>
              </a:rPr>
              <a:t>by Hiba Khurshid</a:t>
            </a:r>
            <a:endParaRPr lang="en-US" sz="2350" dirty="0"/>
          </a:p>
        </p:txBody>
      </p:sp>
      <p:pic>
        <p:nvPicPr>
          <p:cNvPr id="8" name="Audio 7">
            <a:hlinkClick r:id="" action="ppaction://media"/>
            <a:extLst>
              <a:ext uri="{FF2B5EF4-FFF2-40B4-BE49-F238E27FC236}">
                <a16:creationId xmlns:a16="http://schemas.microsoft.com/office/drawing/2014/main" id="{F75BDCC5-A92A-4CC3-BCEA-B6C099C0F8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868400" y="7467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841"/>
    </mc:Choice>
    <mc:Fallback>
      <p:transition spd="slow" advTm="21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80693" y="328097"/>
            <a:ext cx="7582614" cy="1312069"/>
          </a:xfrm>
          <a:prstGeom prst="rect">
            <a:avLst/>
          </a:prstGeom>
          <a:noFill/>
          <a:ln/>
        </p:spPr>
        <p:txBody>
          <a:bodyPr wrap="square" lIns="0" tIns="0" rIns="0" bIns="0" rtlCol="0" anchor="t"/>
          <a:lstStyle/>
          <a:p>
            <a:pPr marL="0" indent="0">
              <a:lnSpc>
                <a:spcPts val="5150"/>
              </a:lnSpc>
              <a:buNone/>
            </a:pPr>
            <a:r>
              <a:rPr lang="en-US" sz="4100" dirty="0" err="1">
                <a:solidFill>
                  <a:srgbClr val="FFFFFF"/>
                </a:solidFill>
                <a:latin typeface="Unbounded" pitchFamily="34" charset="0"/>
                <a:ea typeface="Unbounded" pitchFamily="34" charset="-122"/>
                <a:cs typeface="Unbounded" pitchFamily="34" charset="-120"/>
              </a:rPr>
              <a:t>AdaGrad</a:t>
            </a:r>
            <a:r>
              <a:rPr lang="en-US" sz="4100" dirty="0">
                <a:solidFill>
                  <a:srgbClr val="FFFFFF"/>
                </a:solidFill>
                <a:latin typeface="Unbounded" pitchFamily="34" charset="0"/>
                <a:ea typeface="Unbounded" pitchFamily="34" charset="-122"/>
                <a:cs typeface="Unbounded" pitchFamily="34" charset="-120"/>
              </a:rPr>
              <a:t> Optimization</a:t>
            </a:r>
            <a:endParaRPr lang="en-US" sz="4100" dirty="0"/>
          </a:p>
        </p:txBody>
      </p:sp>
      <p:sp>
        <p:nvSpPr>
          <p:cNvPr id="5" name="Text 1"/>
          <p:cNvSpPr/>
          <p:nvPr/>
        </p:nvSpPr>
        <p:spPr>
          <a:xfrm>
            <a:off x="780693" y="5012041"/>
            <a:ext cx="3135273" cy="328017"/>
          </a:xfrm>
          <a:prstGeom prst="rect">
            <a:avLst/>
          </a:prstGeom>
          <a:noFill/>
          <a:ln/>
        </p:spPr>
        <p:txBody>
          <a:bodyPr wrap="none" lIns="0" tIns="0" rIns="0" bIns="0" rtlCol="0" anchor="t"/>
          <a:lstStyle/>
          <a:p>
            <a:pPr marL="0" indent="0" algn="l">
              <a:lnSpc>
                <a:spcPts val="2550"/>
              </a:lnSpc>
              <a:buNone/>
            </a:pPr>
            <a:r>
              <a:rPr lang="en-US" sz="2800" dirty="0">
                <a:solidFill>
                  <a:srgbClr val="CAD6DE"/>
                </a:solidFill>
                <a:latin typeface="Unbounded" pitchFamily="34" charset="0"/>
              </a:rPr>
              <a:t>Advantages</a:t>
            </a:r>
            <a:endParaRPr lang="en-US" sz="2800" dirty="0"/>
          </a:p>
        </p:txBody>
      </p:sp>
      <p:sp>
        <p:nvSpPr>
          <p:cNvPr id="13" name="Rectangle 12">
            <a:extLst>
              <a:ext uri="{FF2B5EF4-FFF2-40B4-BE49-F238E27FC236}">
                <a16:creationId xmlns:a16="http://schemas.microsoft.com/office/drawing/2014/main" id="{AE4C4947-99F3-46DF-AE62-EC97D31E28AA}"/>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02DF1C-9340-44B2-ACC2-D195BD548EB8}"/>
              </a:ext>
            </a:extLst>
          </p:cNvPr>
          <p:cNvSpPr txBox="1"/>
          <p:nvPr/>
        </p:nvSpPr>
        <p:spPr>
          <a:xfrm>
            <a:off x="780692" y="1107871"/>
            <a:ext cx="7887057" cy="830997"/>
          </a:xfrm>
          <a:prstGeom prst="rect">
            <a:avLst/>
          </a:prstGeom>
          <a:noFill/>
        </p:spPr>
        <p:txBody>
          <a:bodyPr wrap="square" rtlCol="0">
            <a:spAutoFit/>
          </a:bodyPr>
          <a:lstStyle/>
          <a:p>
            <a:r>
              <a:rPr lang="en-US" sz="2400" dirty="0">
                <a:solidFill>
                  <a:schemeClr val="bg1"/>
                </a:solidFill>
              </a:rPr>
              <a:t>Adapts the learning rate for each parameter based on the history of gradients</a:t>
            </a:r>
            <a:endParaRPr lang="en-US" dirty="0"/>
          </a:p>
        </p:txBody>
      </p:sp>
      <p:sp>
        <p:nvSpPr>
          <p:cNvPr id="22" name="TextBox 21">
            <a:extLst>
              <a:ext uri="{FF2B5EF4-FFF2-40B4-BE49-F238E27FC236}">
                <a16:creationId xmlns:a16="http://schemas.microsoft.com/office/drawing/2014/main" id="{55DCF97F-70BD-43EF-99AB-F533F66D7D4C}"/>
              </a:ext>
            </a:extLst>
          </p:cNvPr>
          <p:cNvSpPr txBox="1"/>
          <p:nvPr/>
        </p:nvSpPr>
        <p:spPr>
          <a:xfrm>
            <a:off x="1333143" y="5176050"/>
            <a:ext cx="6891278" cy="3231654"/>
          </a:xfrm>
          <a:prstGeom prst="rect">
            <a:avLst/>
          </a:prstGeom>
          <a:noFill/>
        </p:spPr>
        <p:txBody>
          <a:bodyPr wrap="square" rtlCol="0">
            <a:spAutoFit/>
          </a:bodyPr>
          <a:lstStyle/>
          <a:p>
            <a:pPr lvl="0" eaLnBrk="0" fontAlgn="base" hangingPunct="0">
              <a:spcBef>
                <a:spcPct val="0"/>
              </a:spcBef>
              <a:spcAft>
                <a:spcPct val="0"/>
              </a:spcAft>
            </a:pPr>
            <a:endParaRPr lang="en-US" altLang="en-US" dirty="0">
              <a:latin typeface="Arial" panose="020B0604020202020204" pitchFamily="34" charset="0"/>
            </a:endParaRPr>
          </a:p>
          <a:p>
            <a:pPr marL="457200" lvl="0" indent="-457200" eaLnBrk="0" fontAlgn="base" hangingPunct="0">
              <a:spcBef>
                <a:spcPct val="0"/>
              </a:spcBef>
              <a:spcAft>
                <a:spcPct val="0"/>
              </a:spcAft>
              <a:buFont typeface="+mj-lt"/>
              <a:buAutoNum type="arabicPeriod"/>
            </a:pPr>
            <a:r>
              <a:rPr lang="en-US" altLang="en-US" sz="2400" dirty="0">
                <a:solidFill>
                  <a:schemeClr val="bg1"/>
                </a:solidFill>
                <a:latin typeface="Arial" panose="020B0604020202020204" pitchFamily="34" charset="0"/>
              </a:rPr>
              <a:t>Automatically adapts learning rates for each parameter.</a:t>
            </a:r>
          </a:p>
          <a:p>
            <a:pPr marL="457200" lvl="0" indent="-457200" eaLnBrk="0" fontAlgn="base" hangingPunct="0">
              <a:spcBef>
                <a:spcPct val="0"/>
              </a:spcBef>
              <a:spcAft>
                <a:spcPct val="0"/>
              </a:spcAft>
              <a:buFont typeface="+mj-lt"/>
              <a:buAutoNum type="arabicPeriod"/>
            </a:pPr>
            <a:r>
              <a:rPr lang="en-US" altLang="en-US" sz="2400" dirty="0">
                <a:solidFill>
                  <a:schemeClr val="bg1"/>
                </a:solidFill>
                <a:latin typeface="Arial" panose="020B0604020202020204" pitchFamily="34" charset="0"/>
              </a:rPr>
              <a:t>Effective in handling sparse gradients.</a:t>
            </a:r>
          </a:p>
          <a:p>
            <a:pPr marL="457200" lvl="0" indent="-457200" eaLnBrk="0" fontAlgn="base" hangingPunct="0">
              <a:spcBef>
                <a:spcPct val="0"/>
              </a:spcBef>
              <a:spcAft>
                <a:spcPct val="0"/>
              </a:spcAft>
              <a:buFont typeface="+mj-lt"/>
              <a:buAutoNum type="arabicPeriod"/>
            </a:pPr>
            <a:r>
              <a:rPr lang="en-US" altLang="en-US" sz="2400" dirty="0">
                <a:solidFill>
                  <a:schemeClr val="bg1"/>
                </a:solidFill>
                <a:latin typeface="Arial" panose="020B0604020202020204" pitchFamily="34" charset="0"/>
              </a:rPr>
              <a:t>Focuses on rarely updated features, ensuring better optimization for such parameters.</a:t>
            </a:r>
          </a:p>
          <a:p>
            <a:pPr marL="457200" lvl="0" indent="-457200" eaLnBrk="0" fontAlgn="base" hangingPunct="0">
              <a:spcBef>
                <a:spcPct val="0"/>
              </a:spcBef>
              <a:spcAft>
                <a:spcPct val="0"/>
              </a:spcAft>
              <a:buFont typeface="+mj-lt"/>
              <a:buAutoNum type="arabicPeriod"/>
            </a:pPr>
            <a:r>
              <a:rPr lang="en-US" altLang="en-US" sz="2400" dirty="0">
                <a:solidFill>
                  <a:schemeClr val="bg1"/>
                </a:solidFill>
                <a:latin typeface="Arial" panose="020B0604020202020204" pitchFamily="34" charset="0"/>
              </a:rPr>
              <a:t>Simple implementation and computationally efficient. </a:t>
            </a:r>
          </a:p>
          <a:p>
            <a:endParaRPr lang="en-US" dirty="0"/>
          </a:p>
        </p:txBody>
      </p:sp>
      <p:sp>
        <p:nvSpPr>
          <p:cNvPr id="24" name="Text 1">
            <a:extLst>
              <a:ext uri="{FF2B5EF4-FFF2-40B4-BE49-F238E27FC236}">
                <a16:creationId xmlns:a16="http://schemas.microsoft.com/office/drawing/2014/main" id="{5EC41110-6B9E-4290-80D1-425BF7522085}"/>
              </a:ext>
            </a:extLst>
          </p:cNvPr>
          <p:cNvSpPr/>
          <p:nvPr/>
        </p:nvSpPr>
        <p:spPr>
          <a:xfrm>
            <a:off x="780692" y="2324672"/>
            <a:ext cx="3135273" cy="328017"/>
          </a:xfrm>
          <a:prstGeom prst="rect">
            <a:avLst/>
          </a:prstGeom>
          <a:noFill/>
          <a:ln/>
        </p:spPr>
        <p:txBody>
          <a:bodyPr wrap="none" lIns="0" tIns="0" rIns="0" bIns="0" rtlCol="0" anchor="t"/>
          <a:lstStyle/>
          <a:p>
            <a:pPr>
              <a:lnSpc>
                <a:spcPts val="2550"/>
              </a:lnSpc>
            </a:pPr>
            <a:r>
              <a:rPr lang="en-US" sz="2800" dirty="0">
                <a:solidFill>
                  <a:srgbClr val="CAD6DE"/>
                </a:solidFill>
                <a:latin typeface="Unbounded" pitchFamily="34" charset="0"/>
              </a:rPr>
              <a:t>Mathematical Formula</a:t>
            </a:r>
            <a:endParaRPr lang="en-US" sz="2800" dirty="0">
              <a:solidFill>
                <a:schemeClr val="bg1"/>
              </a:solidFill>
            </a:endParaRPr>
          </a:p>
        </p:txBody>
      </p:sp>
      <p:pic>
        <p:nvPicPr>
          <p:cNvPr id="28" name="Picture 27">
            <a:extLst>
              <a:ext uri="{FF2B5EF4-FFF2-40B4-BE49-F238E27FC236}">
                <a16:creationId xmlns:a16="http://schemas.microsoft.com/office/drawing/2014/main" id="{29C7EAD3-1B61-408A-B3F0-166126B55812}"/>
              </a:ext>
            </a:extLst>
          </p:cNvPr>
          <p:cNvPicPr>
            <a:picLocks noChangeAspect="1"/>
          </p:cNvPicPr>
          <p:nvPr/>
        </p:nvPicPr>
        <p:blipFill>
          <a:blip r:embed="rId5"/>
          <a:stretch>
            <a:fillRect/>
          </a:stretch>
        </p:blipFill>
        <p:spPr>
          <a:xfrm>
            <a:off x="8363306" y="3421723"/>
            <a:ext cx="5811421" cy="4095564"/>
          </a:xfrm>
          <a:prstGeom prst="rect">
            <a:avLst/>
          </a:prstGeom>
        </p:spPr>
      </p:pic>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DA179F09-6DC1-4F6F-A696-B21E51B5E4E3}"/>
                  </a:ext>
                </a:extLst>
              </p:cNvPr>
              <p:cNvSpPr/>
              <p:nvPr/>
            </p:nvSpPr>
            <p:spPr>
              <a:xfrm>
                <a:off x="1614762" y="2838675"/>
                <a:ext cx="5181601" cy="94859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𝑤𝑡</m:t>
                      </m:r>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f>
                        <m:fPr>
                          <m:ctrlPr>
                            <a:rPr lang="el-GR" sz="2400" i="1" dirty="0" smtClean="0">
                              <a:solidFill>
                                <a:schemeClr val="bg1"/>
                              </a:solidFill>
                              <a:latin typeface="Cambria Math" panose="02040503050406030204" pitchFamily="18" charset="0"/>
                            </a:rPr>
                          </m:ctrlPr>
                        </m:fPr>
                        <m:num>
                          <m:r>
                            <m:rPr>
                              <m:nor/>
                            </m:rPr>
                            <a:rPr lang="el-GR" sz="2400" dirty="0">
                              <a:solidFill>
                                <a:schemeClr val="bg1"/>
                              </a:solidFill>
                            </a:rPr>
                            <m:t>η</m:t>
                          </m:r>
                        </m:num>
                        <m:den>
                          <m:rad>
                            <m:radPr>
                              <m:degHide m:val="on"/>
                              <m:ctrlPr>
                                <a:rPr lang="el-GR" sz="2400" i="1" dirty="0" smtClean="0">
                                  <a:solidFill>
                                    <a:schemeClr val="bg1"/>
                                  </a:solidFill>
                                  <a:latin typeface="Cambria Math" panose="02040503050406030204" pitchFamily="18" charset="0"/>
                                </a:rPr>
                              </m:ctrlPr>
                            </m:radPr>
                            <m:deg/>
                            <m:e>
                              <m:sSub>
                                <m:sSubPr>
                                  <m:ctrlPr>
                                    <a:rPr lang="el-GR" sz="2400" i="1" dirty="0" smtClean="0">
                                      <a:solidFill>
                                        <a:schemeClr val="bg1"/>
                                      </a:solidFill>
                                      <a:latin typeface="Cambria Math" panose="02040503050406030204" pitchFamily="18" charset="0"/>
                                    </a:rPr>
                                  </m:ctrlPr>
                                </m:sSubPr>
                                <m:e>
                                  <m:r>
                                    <a:rPr lang="en-US" sz="2400" b="0" i="1" dirty="0" smtClean="0">
                                      <a:solidFill>
                                        <a:schemeClr val="bg1"/>
                                      </a:solidFill>
                                      <a:latin typeface="Cambria Math" panose="02040503050406030204" pitchFamily="18" charset="0"/>
                                    </a:rPr>
                                    <m:t>𝑆</m:t>
                                  </m:r>
                                </m:e>
                                <m:sub>
                                  <m:r>
                                    <a:rPr lang="en-US" sz="2400" b="0" i="1" dirty="0" smtClean="0">
                                      <a:solidFill>
                                        <a:schemeClr val="bg1"/>
                                      </a:solidFill>
                                      <a:latin typeface="Cambria Math" panose="02040503050406030204" pitchFamily="18" charset="0"/>
                                    </a:rPr>
                                    <m:t>𝑑𝑤</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ea typeface="Cambria Math" panose="02040503050406030204" pitchFamily="18" charset="0"/>
                                </a:rPr>
                                <m:t>𝜀</m:t>
                              </m:r>
                            </m:e>
                          </m:rad>
                        </m:den>
                      </m:f>
                      <m:r>
                        <m:rPr>
                          <m:nor/>
                        </m:rPr>
                        <a:rPr lang="en-US" sz="2400" b="0" i="0" dirty="0" smtClean="0">
                          <a:solidFill>
                            <a:schemeClr val="bg1"/>
                          </a:solidFill>
                        </a:rPr>
                        <m:t>.</m:t>
                      </m:r>
                      <m:f>
                        <m:fPr>
                          <m:ctrlPr>
                            <a:rPr lang="en-US" sz="2400" b="0" i="1" dirty="0" smtClean="0">
                              <a:solidFill>
                                <a:schemeClr val="bg1"/>
                              </a:solidFill>
                              <a:latin typeface="Cambria Math" panose="02040503050406030204" pitchFamily="18" charset="0"/>
                            </a:rPr>
                          </m:ctrlPr>
                        </m:fPr>
                        <m:num>
                          <m:r>
                            <a:rPr lang="en-US" sz="2400" b="0" i="1" dirty="0" smtClean="0">
                              <a:solidFill>
                                <a:schemeClr val="bg1"/>
                              </a:solidFill>
                              <a:latin typeface="Cambria Math" panose="02040503050406030204" pitchFamily="18" charset="0"/>
                            </a:rPr>
                            <m:t>𝑑𝐿</m:t>
                          </m:r>
                        </m:num>
                        <m:den>
                          <m:r>
                            <a:rPr lang="en-US" sz="2400" b="0" i="1" dirty="0" smtClean="0">
                              <a:solidFill>
                                <a:schemeClr val="bg1"/>
                              </a:solidFill>
                              <a:latin typeface="Cambria Math" panose="02040503050406030204" pitchFamily="18" charset="0"/>
                            </a:rPr>
                            <m:t>𝑑𝑤</m:t>
                          </m:r>
                        </m:den>
                      </m:f>
                    </m:oMath>
                  </m:oMathPara>
                </a14:m>
                <a:endParaRPr lang="en-US" sz="2400" dirty="0">
                  <a:solidFill>
                    <a:schemeClr val="bg1"/>
                  </a:solidFill>
                </a:endParaRPr>
              </a:p>
            </p:txBody>
          </p:sp>
        </mc:Choice>
        <mc:Fallback>
          <p:sp>
            <p:nvSpPr>
              <p:cNvPr id="10" name="Rectangle 9">
                <a:extLst>
                  <a:ext uri="{FF2B5EF4-FFF2-40B4-BE49-F238E27FC236}">
                    <a16:creationId xmlns:a16="http://schemas.microsoft.com/office/drawing/2014/main" id="{DA179F09-6DC1-4F6F-A696-B21E51B5E4E3}"/>
                  </a:ext>
                </a:extLst>
              </p:cNvPr>
              <p:cNvSpPr>
                <a:spLocks noRot="1" noChangeAspect="1" noMove="1" noResize="1" noEditPoints="1" noAdjustHandles="1" noChangeArrowheads="1" noChangeShapeType="1" noTextEdit="1"/>
              </p:cNvSpPr>
              <p:nvPr/>
            </p:nvSpPr>
            <p:spPr>
              <a:xfrm>
                <a:off x="1614762" y="2838675"/>
                <a:ext cx="5181601" cy="94859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D4ED1D15-E380-4A43-94E6-9A3B97BF66D0}"/>
                  </a:ext>
                </a:extLst>
              </p:cNvPr>
              <p:cNvSpPr/>
              <p:nvPr/>
            </p:nvSpPr>
            <p:spPr>
              <a:xfrm>
                <a:off x="2348328" y="3950391"/>
                <a:ext cx="4655976" cy="9954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𝑤</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𝑑𝑤𝑡</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𝑆</m:t>
                          </m:r>
                        </m:e>
                        <m:sub>
                          <m:r>
                            <a:rPr lang="en-US" sz="2800" b="0" i="1" smtClean="0">
                              <a:solidFill>
                                <a:schemeClr val="bg1"/>
                              </a:solidFill>
                              <a:latin typeface="Cambria Math" panose="02040503050406030204" pitchFamily="18" charset="0"/>
                            </a:rPr>
                            <m:t>𝑑𝑤𝑡</m:t>
                          </m:r>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sSup>
                        <m:sSupPr>
                          <m:ctrlPr>
                            <a:rPr lang="en-US" sz="2800" b="0" i="1" smtClean="0">
                              <a:solidFill>
                                <a:schemeClr val="bg1"/>
                              </a:solidFill>
                              <a:latin typeface="Cambria Math" panose="02040503050406030204" pitchFamily="18" charset="0"/>
                            </a:rPr>
                          </m:ctrlPr>
                        </m:sSupPr>
                        <m:e>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𝑑𝐿</m:t>
                              </m:r>
                            </m:num>
                            <m:den>
                              <m:r>
                                <a:rPr lang="en-US" sz="2800" b="0" i="1" smtClean="0">
                                  <a:solidFill>
                                    <a:schemeClr val="bg1"/>
                                  </a:solidFill>
                                  <a:latin typeface="Cambria Math" panose="02040503050406030204" pitchFamily="18" charset="0"/>
                                </a:rPr>
                                <m:t>𝑑𝑤</m:t>
                              </m:r>
                            </m:den>
                          </m:f>
                        </m:e>
                        <m:sup>
                          <m:r>
                            <a:rPr lang="en-US" sz="2800" b="0" i="1" smtClean="0">
                              <a:solidFill>
                                <a:schemeClr val="bg1"/>
                              </a:solidFill>
                              <a:latin typeface="Cambria Math" panose="02040503050406030204" pitchFamily="18" charset="0"/>
                            </a:rPr>
                            <m:t>2</m:t>
                          </m:r>
                        </m:sup>
                      </m:sSup>
                      <m:r>
                        <a:rPr lang="en-US" sz="2800" b="0" i="1" smtClean="0">
                          <a:solidFill>
                            <a:schemeClr val="bg1"/>
                          </a:solidFill>
                          <a:latin typeface="Cambria Math" panose="02040503050406030204" pitchFamily="18" charset="0"/>
                        </a:rPr>
                        <m:t>)</m:t>
                      </m:r>
                    </m:oMath>
                  </m:oMathPara>
                </a14:m>
                <a:endParaRPr lang="en-US" sz="2800" dirty="0"/>
              </a:p>
            </p:txBody>
          </p:sp>
        </mc:Choice>
        <mc:Fallback>
          <p:sp>
            <p:nvSpPr>
              <p:cNvPr id="11" name="Rectangle 10">
                <a:extLst>
                  <a:ext uri="{FF2B5EF4-FFF2-40B4-BE49-F238E27FC236}">
                    <a16:creationId xmlns:a16="http://schemas.microsoft.com/office/drawing/2014/main" id="{D4ED1D15-E380-4A43-94E6-9A3B97BF66D0}"/>
                  </a:ext>
                </a:extLst>
              </p:cNvPr>
              <p:cNvSpPr>
                <a:spLocks noRot="1" noChangeAspect="1" noMove="1" noResize="1" noEditPoints="1" noAdjustHandles="1" noChangeArrowheads="1" noChangeShapeType="1" noTextEdit="1"/>
              </p:cNvSpPr>
              <p:nvPr/>
            </p:nvSpPr>
            <p:spPr>
              <a:xfrm>
                <a:off x="2348328" y="3950391"/>
                <a:ext cx="4655976" cy="9954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9" name="Ink 8">
                <a:extLst>
                  <a:ext uri="{FF2B5EF4-FFF2-40B4-BE49-F238E27FC236}">
                    <a16:creationId xmlns:a16="http://schemas.microsoft.com/office/drawing/2014/main" id="{1B1F3EE7-FA96-4D0E-9552-20B0E1C83348}"/>
                  </a:ext>
                </a:extLst>
              </p14:cNvPr>
              <p14:cNvContentPartPr/>
              <p14:nvPr>
                <p:extLst>
                  <p:ext uri="{42D2F446-02D8-4167-A562-619A0277C38B}">
                    <p15:isNarration xmlns:p15="http://schemas.microsoft.com/office/powerpoint/2012/main" val="1"/>
                  </p:ext>
                </p:extLst>
              </p14:nvPr>
            </p14:nvContentPartPr>
            <p14:xfrm>
              <a:off x="4611240" y="2853360"/>
              <a:ext cx="2058480" cy="2223000"/>
            </p14:xfrm>
          </p:contentPart>
        </mc:Choice>
        <mc:Fallback>
          <p:pic>
            <p:nvPicPr>
              <p:cNvPr id="9" name="Ink 8">
                <a:extLst>
                  <a:ext uri="{FF2B5EF4-FFF2-40B4-BE49-F238E27FC236}">
                    <a16:creationId xmlns:a16="http://schemas.microsoft.com/office/drawing/2014/main" id="{1B1F3EE7-FA96-4D0E-9552-20B0E1C83348}"/>
                  </a:ext>
                </a:extLst>
              </p:cNvPr>
              <p:cNvPicPr>
                <a:picLocks noGrp="1" noRot="1" noChangeAspect="1" noMove="1" noResize="1" noEditPoints="1" noAdjustHandles="1" noChangeArrowheads="1" noChangeShapeType="1"/>
              </p:cNvPicPr>
              <p:nvPr/>
            </p:nvPicPr>
            <p:blipFill>
              <a:blip r:embed="rId9"/>
              <a:stretch>
                <a:fillRect/>
              </a:stretch>
            </p:blipFill>
            <p:spPr>
              <a:xfrm>
                <a:off x="4601880" y="2844000"/>
                <a:ext cx="2077200" cy="2241720"/>
              </a:xfrm>
              <a:prstGeom prst="rect">
                <a:avLst/>
              </a:prstGeom>
            </p:spPr>
          </p:pic>
        </mc:Fallback>
      </mc:AlternateContent>
      <p:pic>
        <p:nvPicPr>
          <p:cNvPr id="12" name="Audio 11">
            <a:hlinkClick r:id="" action="ppaction://media"/>
            <a:extLst>
              <a:ext uri="{FF2B5EF4-FFF2-40B4-BE49-F238E27FC236}">
                <a16:creationId xmlns:a16="http://schemas.microsoft.com/office/drawing/2014/main" id="{E281B51F-286B-4134-A014-5BF4AAEB121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3505725015"/>
      </p:ext>
    </p:extLst>
  </p:cSld>
  <p:clrMapOvr>
    <a:masterClrMapping/>
  </p:clrMapOvr>
  <mc:AlternateContent xmlns:mc="http://schemas.openxmlformats.org/markup-compatibility/2006">
    <mc:Choice xmlns:p14="http://schemas.microsoft.com/office/powerpoint/2010/main" Requires="p14">
      <p:transition spd="slow" p14:dur="2000" advTm="28662"/>
    </mc:Choice>
    <mc:Fallback>
      <p:transition spd="slow" advTm="28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9A3FE6-274C-4A8C-8C24-1EDC1F8EB071}"/>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F9A49B86-899C-4FA9-BCB9-61FED33925E1}"/>
              </a:ext>
            </a:extLst>
          </p:cNvPr>
          <p:cNvSpPr/>
          <p:nvPr/>
        </p:nvSpPr>
        <p:spPr>
          <a:xfrm>
            <a:off x="601284" y="439550"/>
            <a:ext cx="8579292" cy="1312069"/>
          </a:xfrm>
          <a:prstGeom prst="rect">
            <a:avLst/>
          </a:prstGeom>
          <a:noFill/>
          <a:ln/>
        </p:spPr>
        <p:txBody>
          <a:bodyPr wrap="square" lIns="0" tIns="0" rIns="0" bIns="0" rtlCol="0" anchor="t"/>
          <a:lstStyle/>
          <a:p>
            <a:pPr>
              <a:lnSpc>
                <a:spcPts val="5500"/>
              </a:lnSpc>
            </a:pPr>
            <a:r>
              <a:rPr lang="en-US" sz="4000" dirty="0">
                <a:solidFill>
                  <a:srgbClr val="FFFFFF"/>
                </a:solidFill>
                <a:latin typeface="Unbounded" pitchFamily="34" charset="0"/>
              </a:rPr>
              <a:t>Comparison of Optimizers on CIFAR-10 Dataset</a:t>
            </a:r>
            <a:endParaRPr lang="en-US" sz="4000" dirty="0"/>
          </a:p>
        </p:txBody>
      </p:sp>
      <p:pic>
        <p:nvPicPr>
          <p:cNvPr id="5" name="Picture 4">
            <a:extLst>
              <a:ext uri="{FF2B5EF4-FFF2-40B4-BE49-F238E27FC236}">
                <a16:creationId xmlns:a16="http://schemas.microsoft.com/office/drawing/2014/main" id="{48F695A6-5C43-4A44-AB6A-9E2621246626}"/>
              </a:ext>
            </a:extLst>
          </p:cNvPr>
          <p:cNvPicPr>
            <a:picLocks noChangeAspect="1"/>
          </p:cNvPicPr>
          <p:nvPr/>
        </p:nvPicPr>
        <p:blipFill>
          <a:blip r:embed="rId4"/>
          <a:stretch>
            <a:fillRect/>
          </a:stretch>
        </p:blipFill>
        <p:spPr>
          <a:xfrm>
            <a:off x="9023413" y="310896"/>
            <a:ext cx="5241227" cy="5241227"/>
          </a:xfrm>
          <a:prstGeom prst="rect">
            <a:avLst/>
          </a:prstGeom>
        </p:spPr>
      </p:pic>
      <p:sp>
        <p:nvSpPr>
          <p:cNvPr id="6" name="Text 1">
            <a:extLst>
              <a:ext uri="{FF2B5EF4-FFF2-40B4-BE49-F238E27FC236}">
                <a16:creationId xmlns:a16="http://schemas.microsoft.com/office/drawing/2014/main" id="{2197336B-38D4-4D67-B22D-DB1B05E9ADCE}"/>
              </a:ext>
            </a:extLst>
          </p:cNvPr>
          <p:cNvSpPr/>
          <p:nvPr/>
        </p:nvSpPr>
        <p:spPr>
          <a:xfrm>
            <a:off x="780617" y="2279761"/>
            <a:ext cx="3135273" cy="328017"/>
          </a:xfrm>
          <a:prstGeom prst="rect">
            <a:avLst/>
          </a:prstGeom>
          <a:noFill/>
          <a:ln/>
        </p:spPr>
        <p:txBody>
          <a:bodyPr wrap="none" lIns="0" tIns="0" rIns="0" bIns="0" rtlCol="0" anchor="t"/>
          <a:lstStyle/>
          <a:p>
            <a:pPr marL="0" indent="0" algn="l">
              <a:lnSpc>
                <a:spcPts val="2550"/>
              </a:lnSpc>
              <a:buNone/>
            </a:pPr>
            <a:r>
              <a:rPr lang="en-US" sz="2800" dirty="0">
                <a:solidFill>
                  <a:srgbClr val="CAD6DE"/>
                </a:solidFill>
                <a:latin typeface="Unbounded" pitchFamily="34" charset="0"/>
              </a:rPr>
              <a:t>Dataset</a:t>
            </a:r>
            <a:endParaRPr lang="en-US" sz="2800" dirty="0"/>
          </a:p>
        </p:txBody>
      </p:sp>
      <p:sp>
        <p:nvSpPr>
          <p:cNvPr id="7" name="TextBox 6">
            <a:extLst>
              <a:ext uri="{FF2B5EF4-FFF2-40B4-BE49-F238E27FC236}">
                <a16:creationId xmlns:a16="http://schemas.microsoft.com/office/drawing/2014/main" id="{E3DDD7BB-18DC-4283-9448-2209D679B53B}"/>
              </a:ext>
            </a:extLst>
          </p:cNvPr>
          <p:cNvSpPr txBox="1"/>
          <p:nvPr/>
        </p:nvSpPr>
        <p:spPr>
          <a:xfrm>
            <a:off x="780617" y="2909627"/>
            <a:ext cx="8037106" cy="1938992"/>
          </a:xfrm>
          <a:prstGeom prst="rect">
            <a:avLst/>
          </a:prstGeom>
          <a:noFill/>
        </p:spPr>
        <p:txBody>
          <a:bodyPr wrap="square" rtlCol="0">
            <a:spAutoFit/>
          </a:bodyPr>
          <a:lstStyle/>
          <a:p>
            <a:pPr marL="457200" indent="-457200">
              <a:buFont typeface="+mj-lt"/>
              <a:buAutoNum type="arabicPeriod"/>
            </a:pPr>
            <a:r>
              <a:rPr lang="en-US" sz="2400" dirty="0">
                <a:solidFill>
                  <a:schemeClr val="bg1"/>
                </a:solidFill>
              </a:rPr>
              <a:t>Composed of 60,000 images categorized into 10 classes (e.g., airplanes, dogs, cars).</a:t>
            </a:r>
          </a:p>
          <a:p>
            <a:pPr marL="457200" indent="-457200">
              <a:buFont typeface="+mj-lt"/>
              <a:buAutoNum type="arabicPeriod"/>
            </a:pPr>
            <a:r>
              <a:rPr lang="en-US" sz="2400" dirty="0">
                <a:solidFill>
                  <a:schemeClr val="bg1"/>
                </a:solidFill>
              </a:rPr>
              <a:t>Each image is 32x32 pixels, RGB color.</a:t>
            </a:r>
          </a:p>
          <a:p>
            <a:pPr marL="457200" indent="-457200">
              <a:buFont typeface="+mj-lt"/>
              <a:buAutoNum type="arabicPeriod"/>
            </a:pPr>
            <a:r>
              <a:rPr lang="en-US" sz="2400" dirty="0">
                <a:solidFill>
                  <a:schemeClr val="bg1"/>
                </a:solidFill>
              </a:rPr>
              <a:t>Training Set: 50,000 images and testing Set: 10,000 images.</a:t>
            </a:r>
          </a:p>
          <a:p>
            <a:pPr marL="457200" indent="-457200">
              <a:buFont typeface="+mj-lt"/>
              <a:buAutoNum type="arabicPeriod"/>
            </a:pPr>
            <a:r>
              <a:rPr lang="en-US" sz="2400" dirty="0">
                <a:solidFill>
                  <a:schemeClr val="bg1"/>
                </a:solidFill>
              </a:rPr>
              <a:t>Widely used for benchmarking image classification models</a:t>
            </a:r>
            <a:endParaRPr lang="en-US" dirty="0"/>
          </a:p>
        </p:txBody>
      </p:sp>
      <p:sp>
        <p:nvSpPr>
          <p:cNvPr id="8" name="Text 1">
            <a:extLst>
              <a:ext uri="{FF2B5EF4-FFF2-40B4-BE49-F238E27FC236}">
                <a16:creationId xmlns:a16="http://schemas.microsoft.com/office/drawing/2014/main" id="{CE059C1F-0988-4D82-B956-9C5B557E9B57}"/>
              </a:ext>
            </a:extLst>
          </p:cNvPr>
          <p:cNvSpPr/>
          <p:nvPr/>
        </p:nvSpPr>
        <p:spPr>
          <a:xfrm>
            <a:off x="780617" y="5150468"/>
            <a:ext cx="3135273" cy="328017"/>
          </a:xfrm>
          <a:prstGeom prst="rect">
            <a:avLst/>
          </a:prstGeom>
          <a:noFill/>
          <a:ln/>
        </p:spPr>
        <p:txBody>
          <a:bodyPr wrap="none" lIns="0" tIns="0" rIns="0" bIns="0" rtlCol="0" anchor="t"/>
          <a:lstStyle/>
          <a:p>
            <a:pPr>
              <a:lnSpc>
                <a:spcPts val="2550"/>
              </a:lnSpc>
            </a:pPr>
            <a:r>
              <a:rPr lang="en-US" sz="2800" dirty="0">
                <a:solidFill>
                  <a:srgbClr val="CAD6DE"/>
                </a:solidFill>
                <a:latin typeface="Unbounded" pitchFamily="34" charset="0"/>
              </a:rPr>
              <a:t>Comparison Metrics</a:t>
            </a:r>
            <a:endParaRPr lang="en-US" sz="2800" dirty="0"/>
          </a:p>
        </p:txBody>
      </p:sp>
      <p:sp>
        <p:nvSpPr>
          <p:cNvPr id="9" name="TextBox 8">
            <a:extLst>
              <a:ext uri="{FF2B5EF4-FFF2-40B4-BE49-F238E27FC236}">
                <a16:creationId xmlns:a16="http://schemas.microsoft.com/office/drawing/2014/main" id="{B8ADD4F5-2730-41B7-BAE8-EB0B5783B32E}"/>
              </a:ext>
            </a:extLst>
          </p:cNvPr>
          <p:cNvSpPr txBox="1"/>
          <p:nvPr/>
        </p:nvSpPr>
        <p:spPr>
          <a:xfrm>
            <a:off x="780617" y="5746086"/>
            <a:ext cx="8037106" cy="1569660"/>
          </a:xfrm>
          <a:prstGeom prst="rect">
            <a:avLst/>
          </a:prstGeom>
          <a:noFill/>
        </p:spPr>
        <p:txBody>
          <a:bodyPr wrap="square" rtlCol="0">
            <a:spAutoFit/>
          </a:bodyPr>
          <a:lstStyle/>
          <a:p>
            <a:pPr marL="457200" indent="-457200">
              <a:buFont typeface="+mj-lt"/>
              <a:buAutoNum type="arabicPeriod"/>
            </a:pPr>
            <a:r>
              <a:rPr lang="en-US" sz="2400" dirty="0">
                <a:solidFill>
                  <a:schemeClr val="bg1"/>
                </a:solidFill>
              </a:rPr>
              <a:t>Accuracy on test data.</a:t>
            </a:r>
          </a:p>
          <a:p>
            <a:pPr marL="457200" indent="-457200">
              <a:buFont typeface="+mj-lt"/>
              <a:buAutoNum type="arabicPeriod"/>
            </a:pPr>
            <a:r>
              <a:rPr lang="en-US" sz="2400" dirty="0">
                <a:solidFill>
                  <a:schemeClr val="bg1"/>
                </a:solidFill>
              </a:rPr>
              <a:t>Training time.</a:t>
            </a:r>
          </a:p>
          <a:p>
            <a:pPr marL="457200" indent="-457200">
              <a:buFont typeface="+mj-lt"/>
              <a:buAutoNum type="arabicPeriod"/>
            </a:pPr>
            <a:r>
              <a:rPr lang="en-US" sz="2400" dirty="0">
                <a:solidFill>
                  <a:schemeClr val="bg1"/>
                </a:solidFill>
              </a:rPr>
              <a:t>RAM occupancy (peak memory usage in MB).</a:t>
            </a:r>
          </a:p>
          <a:p>
            <a:pPr marL="457200" indent="-457200">
              <a:buFont typeface="+mj-lt"/>
              <a:buAutoNum type="arabicPeriod"/>
            </a:pPr>
            <a:r>
              <a:rPr lang="en-US" sz="2400" dirty="0">
                <a:solidFill>
                  <a:schemeClr val="bg1"/>
                </a:solidFill>
              </a:rPr>
              <a:t>Convergence behavior (loss and accuracy trends).</a:t>
            </a:r>
            <a:endParaRPr lang="en-US" dirty="0"/>
          </a:p>
        </p:txBody>
      </p:sp>
      <p:sp>
        <p:nvSpPr>
          <p:cNvPr id="12" name="TextBox 11">
            <a:extLst>
              <a:ext uri="{FF2B5EF4-FFF2-40B4-BE49-F238E27FC236}">
                <a16:creationId xmlns:a16="http://schemas.microsoft.com/office/drawing/2014/main" id="{303B9EE1-ED95-4F7A-BE25-B109390B27A0}"/>
              </a:ext>
            </a:extLst>
          </p:cNvPr>
          <p:cNvSpPr txBox="1"/>
          <p:nvPr/>
        </p:nvSpPr>
        <p:spPr>
          <a:xfrm>
            <a:off x="8817723" y="6220390"/>
            <a:ext cx="5032060" cy="1200329"/>
          </a:xfrm>
          <a:prstGeom prst="rect">
            <a:avLst/>
          </a:prstGeom>
          <a:noFill/>
        </p:spPr>
        <p:txBody>
          <a:bodyPr wrap="square" rtlCol="0">
            <a:spAutoFit/>
          </a:bodyPr>
          <a:lstStyle/>
          <a:p>
            <a:r>
              <a:rPr lang="en-US" sz="2400" dirty="0">
                <a:solidFill>
                  <a:schemeClr val="bg1"/>
                </a:solidFill>
              </a:rPr>
              <a:t>Code: https://github.com/hibakhurshid96/Neural-Network-Optimizer-</a:t>
            </a:r>
          </a:p>
        </p:txBody>
      </p:sp>
      <p:pic>
        <p:nvPicPr>
          <p:cNvPr id="14" name="Audio 13">
            <a:hlinkClick r:id="" action="ppaction://media"/>
            <a:extLst>
              <a:ext uri="{FF2B5EF4-FFF2-40B4-BE49-F238E27FC236}">
                <a16:creationId xmlns:a16="http://schemas.microsoft.com/office/drawing/2014/main" id="{AA922F73-DDE3-40E9-9105-4D6CCAD53B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958925003"/>
      </p:ext>
    </p:extLst>
  </p:cSld>
  <p:clrMapOvr>
    <a:masterClrMapping/>
  </p:clrMapOvr>
  <mc:AlternateContent xmlns:mc="http://schemas.openxmlformats.org/markup-compatibility/2006">
    <mc:Choice xmlns:p14="http://schemas.microsoft.com/office/powerpoint/2010/main" Requires="p14">
      <p:transition spd="slow" p14:dur="2000" advTm="43523"/>
    </mc:Choice>
    <mc:Fallback>
      <p:transition spd="slow" advTm="43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474633-439D-4456-A4C9-81D7B8075E77}"/>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C4069C1D-28CC-4B1E-87F4-0663F4E9C4CD}"/>
              </a:ext>
            </a:extLst>
          </p:cNvPr>
          <p:cNvSpPr/>
          <p:nvPr/>
        </p:nvSpPr>
        <p:spPr>
          <a:xfrm>
            <a:off x="601284" y="439550"/>
            <a:ext cx="8579292" cy="1312069"/>
          </a:xfrm>
          <a:prstGeom prst="rect">
            <a:avLst/>
          </a:prstGeom>
          <a:noFill/>
          <a:ln/>
        </p:spPr>
        <p:txBody>
          <a:bodyPr wrap="square" lIns="0" tIns="0" rIns="0" bIns="0" rtlCol="0" anchor="t"/>
          <a:lstStyle/>
          <a:p>
            <a:pPr>
              <a:lnSpc>
                <a:spcPts val="5500"/>
              </a:lnSpc>
            </a:pPr>
            <a:r>
              <a:rPr lang="en-US" sz="4000" dirty="0">
                <a:solidFill>
                  <a:schemeClr val="bg1"/>
                </a:solidFill>
              </a:rPr>
              <a:t>Convergence behavior</a:t>
            </a:r>
            <a:endParaRPr lang="en-US" sz="4000" dirty="0"/>
          </a:p>
        </p:txBody>
      </p:sp>
      <p:pic>
        <p:nvPicPr>
          <p:cNvPr id="7" name="image4.png">
            <a:extLst>
              <a:ext uri="{FF2B5EF4-FFF2-40B4-BE49-F238E27FC236}">
                <a16:creationId xmlns:a16="http://schemas.microsoft.com/office/drawing/2014/main" id="{F7569517-DA8D-4220-AE29-AEA415E246D7}"/>
              </a:ext>
            </a:extLst>
          </p:cNvPr>
          <p:cNvPicPr/>
          <p:nvPr/>
        </p:nvPicPr>
        <p:blipFill>
          <a:blip r:embed="rId4"/>
          <a:srcRect/>
          <a:stretch>
            <a:fillRect/>
          </a:stretch>
        </p:blipFill>
        <p:spPr>
          <a:xfrm>
            <a:off x="2053938" y="1430780"/>
            <a:ext cx="10522524" cy="6652516"/>
          </a:xfrm>
          <a:prstGeom prst="rect">
            <a:avLst/>
          </a:prstGeom>
          <a:ln/>
        </p:spPr>
      </p:pic>
      <p:pic>
        <p:nvPicPr>
          <p:cNvPr id="10" name="Audio 9">
            <a:hlinkClick r:id="" action="ppaction://media"/>
            <a:extLst>
              <a:ext uri="{FF2B5EF4-FFF2-40B4-BE49-F238E27FC236}">
                <a16:creationId xmlns:a16="http://schemas.microsoft.com/office/drawing/2014/main" id="{C0CAF23A-0FAB-4645-83FA-121BA263FB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1114567963"/>
      </p:ext>
    </p:extLst>
  </p:cSld>
  <p:clrMapOvr>
    <a:masterClrMapping/>
  </p:clrMapOvr>
  <mc:AlternateContent xmlns:mc="http://schemas.openxmlformats.org/markup-compatibility/2006">
    <mc:Choice xmlns:p14="http://schemas.microsoft.com/office/powerpoint/2010/main" Requires="p14">
      <p:transition spd="slow" p14:dur="2000" advTm="89909"/>
    </mc:Choice>
    <mc:Fallback>
      <p:transition spd="slow" advTm="89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474633-439D-4456-A4C9-81D7B8075E77}"/>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C4069C1D-28CC-4B1E-87F4-0663F4E9C4CD}"/>
              </a:ext>
            </a:extLst>
          </p:cNvPr>
          <p:cNvSpPr/>
          <p:nvPr/>
        </p:nvSpPr>
        <p:spPr>
          <a:xfrm>
            <a:off x="601284" y="439550"/>
            <a:ext cx="8579292" cy="1312069"/>
          </a:xfrm>
          <a:prstGeom prst="rect">
            <a:avLst/>
          </a:prstGeom>
          <a:noFill/>
          <a:ln/>
        </p:spPr>
        <p:txBody>
          <a:bodyPr wrap="square" lIns="0" tIns="0" rIns="0" bIns="0" rtlCol="0" anchor="t"/>
          <a:lstStyle/>
          <a:p>
            <a:pPr>
              <a:lnSpc>
                <a:spcPts val="5500"/>
              </a:lnSpc>
            </a:pPr>
            <a:r>
              <a:rPr lang="en-US" sz="4000" dirty="0">
                <a:solidFill>
                  <a:srgbClr val="FFFFFF"/>
                </a:solidFill>
                <a:latin typeface="Unbounded" pitchFamily="34" charset="0"/>
              </a:rPr>
              <a:t>Accuracy Result</a:t>
            </a:r>
            <a:endParaRPr lang="en-US" sz="4000" dirty="0"/>
          </a:p>
        </p:txBody>
      </p:sp>
      <p:pic>
        <p:nvPicPr>
          <p:cNvPr id="4" name="image5.png">
            <a:extLst>
              <a:ext uri="{FF2B5EF4-FFF2-40B4-BE49-F238E27FC236}">
                <a16:creationId xmlns:a16="http://schemas.microsoft.com/office/drawing/2014/main" id="{3FFEC5CA-8BC4-4407-BD44-DA158D05A1FA}"/>
              </a:ext>
            </a:extLst>
          </p:cNvPr>
          <p:cNvPicPr/>
          <p:nvPr/>
        </p:nvPicPr>
        <p:blipFill>
          <a:blip r:embed="rId4"/>
          <a:srcRect/>
          <a:stretch>
            <a:fillRect/>
          </a:stretch>
        </p:blipFill>
        <p:spPr>
          <a:xfrm>
            <a:off x="5334000" y="1431543"/>
            <a:ext cx="9110133" cy="6002189"/>
          </a:xfrm>
          <a:prstGeom prst="rect">
            <a:avLst/>
          </a:prstGeom>
          <a:ln/>
        </p:spPr>
      </p:pic>
      <p:graphicFrame>
        <p:nvGraphicFramePr>
          <p:cNvPr id="5" name="Table 4">
            <a:extLst>
              <a:ext uri="{FF2B5EF4-FFF2-40B4-BE49-F238E27FC236}">
                <a16:creationId xmlns:a16="http://schemas.microsoft.com/office/drawing/2014/main" id="{57CB77D0-6BDD-47E3-B20C-C2A97549DAF4}"/>
              </a:ext>
            </a:extLst>
          </p:cNvPr>
          <p:cNvGraphicFramePr>
            <a:graphicFrameLocks noGrp="1"/>
          </p:cNvGraphicFramePr>
          <p:nvPr>
            <p:extLst>
              <p:ext uri="{D42A27DB-BD31-4B8C-83A1-F6EECF244321}">
                <p14:modId xmlns:p14="http://schemas.microsoft.com/office/powerpoint/2010/main" val="2349128272"/>
              </p:ext>
            </p:extLst>
          </p:nvPr>
        </p:nvGraphicFramePr>
        <p:xfrm>
          <a:off x="1225014" y="2174953"/>
          <a:ext cx="3665916" cy="3497715"/>
        </p:xfrm>
        <a:graphic>
          <a:graphicData uri="http://schemas.openxmlformats.org/drawingml/2006/table">
            <a:tbl>
              <a:tblPr firstRow="1" bandRow="1">
                <a:tableStyleId>{5C22544A-7EE6-4342-B048-85BDC9FD1C3A}</a:tableStyleId>
              </a:tblPr>
              <a:tblGrid>
                <a:gridCol w="1832958">
                  <a:extLst>
                    <a:ext uri="{9D8B030D-6E8A-4147-A177-3AD203B41FA5}">
                      <a16:colId xmlns:a16="http://schemas.microsoft.com/office/drawing/2014/main" val="1321182312"/>
                    </a:ext>
                  </a:extLst>
                </a:gridCol>
                <a:gridCol w="1832958">
                  <a:extLst>
                    <a:ext uri="{9D8B030D-6E8A-4147-A177-3AD203B41FA5}">
                      <a16:colId xmlns:a16="http://schemas.microsoft.com/office/drawing/2014/main" val="974519431"/>
                    </a:ext>
                  </a:extLst>
                </a:gridCol>
              </a:tblGrid>
              <a:tr h="699543">
                <a:tc>
                  <a:txBody>
                    <a:bodyPr/>
                    <a:lstStyle/>
                    <a:p>
                      <a:r>
                        <a:rPr lang="en-US" dirty="0"/>
                        <a:t>Optimizers </a:t>
                      </a:r>
                    </a:p>
                  </a:txBody>
                  <a:tcPr/>
                </a:tc>
                <a:tc>
                  <a:txBody>
                    <a:bodyPr/>
                    <a:lstStyle/>
                    <a:p>
                      <a:r>
                        <a:rPr lang="en-US" dirty="0"/>
                        <a:t>Accuracy</a:t>
                      </a:r>
                    </a:p>
                  </a:txBody>
                  <a:tcPr/>
                </a:tc>
                <a:extLst>
                  <a:ext uri="{0D108BD9-81ED-4DB2-BD59-A6C34878D82A}">
                    <a16:rowId xmlns:a16="http://schemas.microsoft.com/office/drawing/2014/main" val="1915183664"/>
                  </a:ext>
                </a:extLst>
              </a:tr>
              <a:tr h="699543">
                <a:tc>
                  <a:txBody>
                    <a:bodyPr/>
                    <a:lstStyle/>
                    <a:p>
                      <a:r>
                        <a:rPr lang="en-US" dirty="0"/>
                        <a:t>Mini- Batch SGD</a:t>
                      </a:r>
                    </a:p>
                  </a:txBody>
                  <a:tcPr/>
                </a:tc>
                <a:tc>
                  <a:txBody>
                    <a:bodyPr/>
                    <a:lstStyle/>
                    <a:p>
                      <a:r>
                        <a:rPr lang="en-US" dirty="0"/>
                        <a:t>0.68</a:t>
                      </a:r>
                    </a:p>
                  </a:txBody>
                  <a:tcPr/>
                </a:tc>
                <a:extLst>
                  <a:ext uri="{0D108BD9-81ED-4DB2-BD59-A6C34878D82A}">
                    <a16:rowId xmlns:a16="http://schemas.microsoft.com/office/drawing/2014/main" val="730753660"/>
                  </a:ext>
                </a:extLst>
              </a:tr>
              <a:tr h="699543">
                <a:tc>
                  <a:txBody>
                    <a:bodyPr/>
                    <a:lstStyle/>
                    <a:p>
                      <a:r>
                        <a:rPr lang="en-US" dirty="0" err="1"/>
                        <a:t>RMSProp</a:t>
                      </a:r>
                      <a:endParaRPr lang="en-US" dirty="0"/>
                    </a:p>
                  </a:txBody>
                  <a:tcPr/>
                </a:tc>
                <a:tc>
                  <a:txBody>
                    <a:bodyPr/>
                    <a:lstStyle/>
                    <a:p>
                      <a:r>
                        <a:rPr lang="en-US" dirty="0"/>
                        <a:t>0.70</a:t>
                      </a:r>
                    </a:p>
                  </a:txBody>
                  <a:tcPr/>
                </a:tc>
                <a:extLst>
                  <a:ext uri="{0D108BD9-81ED-4DB2-BD59-A6C34878D82A}">
                    <a16:rowId xmlns:a16="http://schemas.microsoft.com/office/drawing/2014/main" val="1423286210"/>
                  </a:ext>
                </a:extLst>
              </a:tr>
              <a:tr h="699543">
                <a:tc>
                  <a:txBody>
                    <a:bodyPr/>
                    <a:lstStyle/>
                    <a:p>
                      <a:r>
                        <a:rPr lang="en-US" dirty="0"/>
                        <a:t>Adam</a:t>
                      </a:r>
                    </a:p>
                  </a:txBody>
                  <a:tcPr/>
                </a:tc>
                <a:tc>
                  <a:txBody>
                    <a:bodyPr/>
                    <a:lstStyle/>
                    <a:p>
                      <a:r>
                        <a:rPr lang="en-US" dirty="0"/>
                        <a:t>0.71</a:t>
                      </a:r>
                    </a:p>
                  </a:txBody>
                  <a:tcPr/>
                </a:tc>
                <a:extLst>
                  <a:ext uri="{0D108BD9-81ED-4DB2-BD59-A6C34878D82A}">
                    <a16:rowId xmlns:a16="http://schemas.microsoft.com/office/drawing/2014/main" val="1717718796"/>
                  </a:ext>
                </a:extLst>
              </a:tr>
              <a:tr h="699543">
                <a:tc>
                  <a:txBody>
                    <a:bodyPr/>
                    <a:lstStyle/>
                    <a:p>
                      <a:r>
                        <a:rPr lang="en-US" dirty="0" err="1"/>
                        <a:t>AdaGrad</a:t>
                      </a:r>
                      <a:endParaRPr lang="en-US" dirty="0"/>
                    </a:p>
                  </a:txBody>
                  <a:tcPr/>
                </a:tc>
                <a:tc>
                  <a:txBody>
                    <a:bodyPr/>
                    <a:lstStyle/>
                    <a:p>
                      <a:r>
                        <a:rPr lang="en-US" dirty="0"/>
                        <a:t>0.74</a:t>
                      </a:r>
                    </a:p>
                  </a:txBody>
                  <a:tcPr/>
                </a:tc>
                <a:extLst>
                  <a:ext uri="{0D108BD9-81ED-4DB2-BD59-A6C34878D82A}">
                    <a16:rowId xmlns:a16="http://schemas.microsoft.com/office/drawing/2014/main" val="1589061246"/>
                  </a:ext>
                </a:extLst>
              </a:tr>
            </a:tbl>
          </a:graphicData>
        </a:graphic>
      </p:graphicFrame>
      <p:pic>
        <p:nvPicPr>
          <p:cNvPr id="6" name="Audio 5">
            <a:hlinkClick r:id="" action="ppaction://media"/>
            <a:extLst>
              <a:ext uri="{FF2B5EF4-FFF2-40B4-BE49-F238E27FC236}">
                <a16:creationId xmlns:a16="http://schemas.microsoft.com/office/drawing/2014/main" id="{43595ADA-72CF-4435-AEBA-570B8FF2B4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3735754020"/>
      </p:ext>
    </p:extLst>
  </p:cSld>
  <p:clrMapOvr>
    <a:masterClrMapping/>
  </p:clrMapOvr>
  <mc:AlternateContent xmlns:mc="http://schemas.openxmlformats.org/markup-compatibility/2006">
    <mc:Choice xmlns:p14="http://schemas.microsoft.com/office/powerpoint/2010/main" Requires="p14">
      <p:transition spd="slow" p14:dur="2000" advTm="32905"/>
    </mc:Choice>
    <mc:Fallback>
      <p:transition spd="slow" advTm="32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474633-439D-4456-A4C9-81D7B8075E77}"/>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C4069C1D-28CC-4B1E-87F4-0663F4E9C4CD}"/>
              </a:ext>
            </a:extLst>
          </p:cNvPr>
          <p:cNvSpPr/>
          <p:nvPr/>
        </p:nvSpPr>
        <p:spPr>
          <a:xfrm>
            <a:off x="601284" y="439550"/>
            <a:ext cx="8579292" cy="1312069"/>
          </a:xfrm>
          <a:prstGeom prst="rect">
            <a:avLst/>
          </a:prstGeom>
          <a:noFill/>
          <a:ln/>
        </p:spPr>
        <p:txBody>
          <a:bodyPr wrap="square" lIns="0" tIns="0" rIns="0" bIns="0" rtlCol="0" anchor="t"/>
          <a:lstStyle/>
          <a:p>
            <a:pPr>
              <a:lnSpc>
                <a:spcPts val="5500"/>
              </a:lnSpc>
            </a:pPr>
            <a:r>
              <a:rPr lang="en-US" sz="4000" dirty="0">
                <a:solidFill>
                  <a:srgbClr val="FFFFFF"/>
                </a:solidFill>
                <a:latin typeface="Unbounded" pitchFamily="34" charset="0"/>
              </a:rPr>
              <a:t>Time and Memory Performance</a:t>
            </a:r>
            <a:endParaRPr lang="en-US" sz="4000" dirty="0"/>
          </a:p>
        </p:txBody>
      </p:sp>
      <p:pic>
        <p:nvPicPr>
          <p:cNvPr id="5" name="image10.png">
            <a:extLst>
              <a:ext uri="{FF2B5EF4-FFF2-40B4-BE49-F238E27FC236}">
                <a16:creationId xmlns:a16="http://schemas.microsoft.com/office/drawing/2014/main" id="{4F23DBBF-0982-4483-98FA-52A51568492E}"/>
              </a:ext>
            </a:extLst>
          </p:cNvPr>
          <p:cNvPicPr/>
          <p:nvPr/>
        </p:nvPicPr>
        <p:blipFill>
          <a:blip r:embed="rId4"/>
          <a:srcRect/>
          <a:stretch>
            <a:fillRect/>
          </a:stretch>
        </p:blipFill>
        <p:spPr>
          <a:xfrm>
            <a:off x="3035808" y="2099055"/>
            <a:ext cx="8769096" cy="5453212"/>
          </a:xfrm>
          <a:prstGeom prst="rect">
            <a:avLst/>
          </a:prstGeom>
          <a:ln/>
        </p:spPr>
      </p:pic>
      <p:pic>
        <p:nvPicPr>
          <p:cNvPr id="7" name="Audio 6">
            <a:hlinkClick r:id="" action="ppaction://media"/>
            <a:extLst>
              <a:ext uri="{FF2B5EF4-FFF2-40B4-BE49-F238E27FC236}">
                <a16:creationId xmlns:a16="http://schemas.microsoft.com/office/drawing/2014/main" id="{83A27C4E-4F79-4D9D-AAC1-D6EDF6A9B5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1129081116"/>
      </p:ext>
    </p:extLst>
  </p:cSld>
  <p:clrMapOvr>
    <a:masterClrMapping/>
  </p:clrMapOvr>
  <mc:AlternateContent xmlns:mc="http://schemas.openxmlformats.org/markup-compatibility/2006">
    <mc:Choice xmlns:p14="http://schemas.microsoft.com/office/powerpoint/2010/main" Requires="p14">
      <p:transition spd="slow" p14:dur="2000" advTm="46859"/>
    </mc:Choice>
    <mc:Fallback>
      <p:transition spd="slow" advTm="46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B70AE4-5D53-419D-AA7A-F2C3DB18B699}"/>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363FE075-5818-4F24-8833-39DD9E896353}"/>
              </a:ext>
            </a:extLst>
          </p:cNvPr>
          <p:cNvSpPr/>
          <p:nvPr/>
        </p:nvSpPr>
        <p:spPr>
          <a:xfrm>
            <a:off x="601284" y="439550"/>
            <a:ext cx="8579292" cy="1312069"/>
          </a:xfrm>
          <a:prstGeom prst="rect">
            <a:avLst/>
          </a:prstGeom>
          <a:noFill/>
          <a:ln/>
        </p:spPr>
        <p:txBody>
          <a:bodyPr wrap="square" lIns="0" tIns="0" rIns="0" bIns="0" rtlCol="0" anchor="t"/>
          <a:lstStyle/>
          <a:p>
            <a:pPr>
              <a:lnSpc>
                <a:spcPts val="5500"/>
              </a:lnSpc>
            </a:pPr>
            <a:r>
              <a:rPr lang="en-US" sz="4000" dirty="0">
                <a:solidFill>
                  <a:srgbClr val="FFFFFF"/>
                </a:solidFill>
                <a:latin typeface="Unbounded" pitchFamily="34" charset="0"/>
              </a:rPr>
              <a:t>References:</a:t>
            </a:r>
            <a:endParaRPr lang="en-US" sz="4000" dirty="0"/>
          </a:p>
        </p:txBody>
      </p:sp>
      <p:sp>
        <p:nvSpPr>
          <p:cNvPr id="5" name="TextBox 4">
            <a:extLst>
              <a:ext uri="{FF2B5EF4-FFF2-40B4-BE49-F238E27FC236}">
                <a16:creationId xmlns:a16="http://schemas.microsoft.com/office/drawing/2014/main" id="{A31B7AB9-F7BD-440F-82A3-37B9E89645EC}"/>
              </a:ext>
            </a:extLst>
          </p:cNvPr>
          <p:cNvSpPr txBox="1"/>
          <p:nvPr/>
        </p:nvSpPr>
        <p:spPr>
          <a:xfrm>
            <a:off x="1143469" y="1419494"/>
            <a:ext cx="8897997" cy="3785652"/>
          </a:xfrm>
          <a:prstGeom prst="rect">
            <a:avLst/>
          </a:prstGeom>
          <a:noFill/>
        </p:spPr>
        <p:txBody>
          <a:bodyPr wrap="square" rtlCol="0">
            <a:spAutoFit/>
          </a:bodyPr>
          <a:lstStyle/>
          <a:p>
            <a:pPr marL="457200" indent="-457200">
              <a:buFont typeface="+mj-lt"/>
              <a:buAutoNum type="arabicPeriod"/>
            </a:pPr>
            <a:r>
              <a:rPr lang="en-US" sz="2000" dirty="0" err="1">
                <a:solidFill>
                  <a:schemeClr val="bg1"/>
                </a:solidFill>
              </a:rPr>
              <a:t>Abdolrasol</a:t>
            </a:r>
            <a:r>
              <a:rPr lang="en-US" sz="2000" dirty="0">
                <a:solidFill>
                  <a:schemeClr val="bg1"/>
                </a:solidFill>
              </a:rPr>
              <a:t>, M. G. M., Hussain, S. M. S., </a:t>
            </a:r>
            <a:r>
              <a:rPr lang="en-US" sz="2000" dirty="0" err="1">
                <a:solidFill>
                  <a:schemeClr val="bg1"/>
                </a:solidFill>
              </a:rPr>
              <a:t>Ustun</a:t>
            </a:r>
            <a:r>
              <a:rPr lang="en-US" sz="2000" dirty="0">
                <a:solidFill>
                  <a:schemeClr val="bg1"/>
                </a:solidFill>
              </a:rPr>
              <a:t>, T. S., </a:t>
            </a:r>
            <a:r>
              <a:rPr lang="en-US" sz="2000" dirty="0" err="1">
                <a:solidFill>
                  <a:schemeClr val="bg1"/>
                </a:solidFill>
              </a:rPr>
              <a:t>Sarker</a:t>
            </a:r>
            <a:r>
              <a:rPr lang="en-US" sz="2000" dirty="0">
                <a:solidFill>
                  <a:schemeClr val="bg1"/>
                </a:solidFill>
              </a:rPr>
              <a:t>, M. R., Hannan, M. A., Mohamed, R., Ali, J. A., </a:t>
            </a:r>
            <a:r>
              <a:rPr lang="en-US" sz="2000" dirty="0" err="1">
                <a:solidFill>
                  <a:schemeClr val="bg1"/>
                </a:solidFill>
              </a:rPr>
              <a:t>Mekhilef</a:t>
            </a:r>
            <a:r>
              <a:rPr lang="en-US" sz="2000" dirty="0">
                <a:solidFill>
                  <a:schemeClr val="bg1"/>
                </a:solidFill>
              </a:rPr>
              <a:t>, S., &amp; Milad, A. (2021). Artificial Neural Networks Based Optimization Techniques: A Review. Electronics, 10(21), 2689. </a:t>
            </a:r>
            <a:r>
              <a:rPr lang="en-US" sz="2000" dirty="0">
                <a:solidFill>
                  <a:schemeClr val="bg1"/>
                </a:solidFill>
                <a:hlinkClick r:id="rId2"/>
              </a:rPr>
              <a:t>https://doi.org/10.3390/electronics10212689</a:t>
            </a:r>
            <a:endParaRPr lang="en-US" sz="2000" dirty="0">
              <a:solidFill>
                <a:schemeClr val="bg1"/>
              </a:solidFill>
            </a:endParaRPr>
          </a:p>
          <a:p>
            <a:pPr marL="457200" indent="-457200">
              <a:buFont typeface="+mj-lt"/>
              <a:buAutoNum type="arabicPeriod"/>
            </a:pPr>
            <a:endParaRPr lang="en-US" sz="2000" dirty="0">
              <a:solidFill>
                <a:schemeClr val="bg1"/>
              </a:solidFill>
            </a:endParaRPr>
          </a:p>
          <a:p>
            <a:pPr marL="457200" indent="-457200">
              <a:buFont typeface="+mj-lt"/>
              <a:buAutoNum type="arabicPeriod"/>
            </a:pPr>
            <a:r>
              <a:rPr lang="en-US" sz="2000" dirty="0">
                <a:solidFill>
                  <a:schemeClr val="bg1"/>
                </a:solidFill>
              </a:rPr>
              <a:t>Zhang, Z. (2018). Improved Adam Optimizer for Deep Neural Networks. </a:t>
            </a:r>
            <a:r>
              <a:rPr lang="en-US" sz="2000" i="1" dirty="0">
                <a:solidFill>
                  <a:schemeClr val="bg1"/>
                </a:solidFill>
              </a:rPr>
              <a:t>Proceedings of the 2018 IEEE/ACM 26th International Symposium on Quality of Service (</a:t>
            </a:r>
            <a:r>
              <a:rPr lang="en-US" sz="2000" i="1" dirty="0" err="1">
                <a:solidFill>
                  <a:schemeClr val="bg1"/>
                </a:solidFill>
              </a:rPr>
              <a:t>IWQoS</a:t>
            </a:r>
            <a:r>
              <a:rPr lang="en-US" sz="2000" i="1" dirty="0">
                <a:solidFill>
                  <a:schemeClr val="bg1"/>
                </a:solidFill>
              </a:rPr>
              <a:t>)</a:t>
            </a:r>
            <a:r>
              <a:rPr lang="en-US" sz="2000" dirty="0">
                <a:solidFill>
                  <a:schemeClr val="bg1"/>
                </a:solidFill>
              </a:rPr>
              <a:t>, Calgary, Canada.</a:t>
            </a:r>
          </a:p>
          <a:p>
            <a:pPr marL="457200" indent="-457200">
              <a:buFont typeface="+mj-lt"/>
              <a:buAutoNum type="arabicPeriod"/>
            </a:pPr>
            <a:endParaRPr lang="en-US" sz="2000" dirty="0">
              <a:solidFill>
                <a:schemeClr val="bg1"/>
              </a:solidFill>
            </a:endParaRPr>
          </a:p>
          <a:p>
            <a:pPr marL="457200" indent="-457200">
              <a:buFont typeface="+mj-lt"/>
              <a:buAutoNum type="arabicPeriod"/>
            </a:pPr>
            <a:r>
              <a:rPr lang="en-US" sz="2000" dirty="0">
                <a:solidFill>
                  <a:schemeClr val="bg1"/>
                </a:solidFill>
              </a:rPr>
              <a:t>Desai, C. (2020). Comparative Analysis of Optimizers in Deep Neural Networks. International Journal of Innovative Science and Research Technology, 5(10), 959–963. https://www.ijisrt.com </a:t>
            </a:r>
          </a:p>
        </p:txBody>
      </p:sp>
    </p:spTree>
    <p:extLst>
      <p:ext uri="{BB962C8B-B14F-4D97-AF65-F5344CB8AC3E}">
        <p14:creationId xmlns:p14="http://schemas.microsoft.com/office/powerpoint/2010/main" val="129433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04465" y="234341"/>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 Neural Networks and Optimization</a:t>
            </a:r>
            <a:endParaRPr lang="en-US" sz="4400" dirty="0"/>
          </a:p>
        </p:txBody>
      </p:sp>
      <p:sp>
        <p:nvSpPr>
          <p:cNvPr id="6" name="Text 3"/>
          <p:cNvSpPr/>
          <p:nvPr/>
        </p:nvSpPr>
        <p:spPr>
          <a:xfrm>
            <a:off x="6982301" y="3905488"/>
            <a:ext cx="2956441" cy="1532096"/>
          </a:xfrm>
          <a:prstGeom prst="rect">
            <a:avLst/>
          </a:prstGeom>
          <a:noFill/>
          <a:ln/>
        </p:spPr>
        <p:txBody>
          <a:bodyPr wrap="square" lIns="0" tIns="0" rIns="0" bIns="0" rtlCol="0" anchor="t"/>
          <a:lstStyle/>
          <a:p>
            <a:pPr marL="0" indent="0">
              <a:lnSpc>
                <a:spcPts val="3000"/>
              </a:lnSpc>
              <a:buNone/>
            </a:pPr>
            <a:endParaRPr lang="en-US" sz="1850" dirty="0"/>
          </a:p>
        </p:txBody>
      </p:sp>
      <p:sp>
        <p:nvSpPr>
          <p:cNvPr id="8" name="Text 5"/>
          <p:cNvSpPr/>
          <p:nvPr/>
        </p:nvSpPr>
        <p:spPr>
          <a:xfrm>
            <a:off x="6204465" y="2254329"/>
            <a:ext cx="8087268" cy="4789722"/>
          </a:xfrm>
          <a:prstGeom prst="rect">
            <a:avLst/>
          </a:prstGeom>
          <a:noFill/>
          <a:ln/>
        </p:spPr>
        <p:txBody>
          <a:bodyPr wrap="square" lIns="0" tIns="0" rIns="0" bIns="0" rtlCol="0" anchor="t"/>
          <a:lstStyle/>
          <a:p>
            <a:pPr marL="342900" indent="-342900">
              <a:lnSpc>
                <a:spcPts val="2750"/>
              </a:lnSpc>
              <a:buFont typeface="Arial" panose="020B0604020202020204" pitchFamily="34" charset="0"/>
              <a:buChar char="•"/>
            </a:pPr>
            <a:r>
              <a:rPr lang="en-US" sz="2200" dirty="0">
                <a:solidFill>
                  <a:schemeClr val="bg1"/>
                </a:solidFill>
              </a:rPr>
              <a:t> Neural networks mimic the human brain, consisting of layers of interconnected neurons.</a:t>
            </a:r>
          </a:p>
          <a:p>
            <a:pPr marL="342900" indent="-342900">
              <a:lnSpc>
                <a:spcPts val="2750"/>
              </a:lnSpc>
              <a:buFont typeface="Arial" panose="020B0604020202020204" pitchFamily="34" charset="0"/>
              <a:buChar char="•"/>
            </a:pPr>
            <a:endParaRPr lang="en-US" sz="2200" dirty="0">
              <a:solidFill>
                <a:schemeClr val="bg1"/>
              </a:solidFill>
            </a:endParaRPr>
          </a:p>
          <a:p>
            <a:pPr marL="342900" indent="-342900">
              <a:lnSpc>
                <a:spcPts val="2750"/>
              </a:lnSpc>
              <a:buFont typeface="Arial" panose="020B0604020202020204" pitchFamily="34" charset="0"/>
              <a:buChar char="•"/>
            </a:pPr>
            <a:r>
              <a:rPr lang="en-US" sz="2200" dirty="0">
                <a:solidFill>
                  <a:schemeClr val="bg1"/>
                </a:solidFill>
              </a:rPr>
              <a:t>Each connection has a weight, adjusted during training to minimize errors.</a:t>
            </a:r>
          </a:p>
          <a:p>
            <a:pPr>
              <a:lnSpc>
                <a:spcPts val="2750"/>
              </a:lnSpc>
            </a:pPr>
            <a:endParaRPr lang="en-US" sz="2200" dirty="0">
              <a:solidFill>
                <a:schemeClr val="bg1"/>
              </a:solidFill>
            </a:endParaRPr>
          </a:p>
          <a:p>
            <a:pPr marL="342900" indent="-342900">
              <a:lnSpc>
                <a:spcPts val="2750"/>
              </a:lnSpc>
              <a:buFont typeface="Arial" panose="020B0604020202020204" pitchFamily="34" charset="0"/>
              <a:buChar char="•"/>
            </a:pPr>
            <a:r>
              <a:rPr lang="en-US" sz="2200" dirty="0">
                <a:solidFill>
                  <a:schemeClr val="bg1"/>
                </a:solidFill>
              </a:rPr>
              <a:t>Optimization is the backbone of neural network training, finding the best weights for accurate predictions.</a:t>
            </a:r>
          </a:p>
          <a:p>
            <a:pPr>
              <a:lnSpc>
                <a:spcPts val="2750"/>
              </a:lnSpc>
            </a:pPr>
            <a:endParaRPr lang="en-US" sz="2200" dirty="0">
              <a:solidFill>
                <a:schemeClr val="bg1"/>
              </a:solidFill>
            </a:endParaRPr>
          </a:p>
          <a:p>
            <a:pPr marL="342900" indent="-342900">
              <a:lnSpc>
                <a:spcPts val="2750"/>
              </a:lnSpc>
              <a:buFont typeface="Arial" panose="020B0604020202020204" pitchFamily="34" charset="0"/>
              <a:buChar char="•"/>
            </a:pPr>
            <a:r>
              <a:rPr lang="en-US" sz="2200" dirty="0">
                <a:solidFill>
                  <a:schemeClr val="bg1"/>
                </a:solidFill>
              </a:rPr>
              <a:t>Gradient Descent and its variants are key techniques for optimization.</a:t>
            </a:r>
          </a:p>
          <a:p>
            <a:pPr>
              <a:lnSpc>
                <a:spcPts val="2750"/>
              </a:lnSpc>
            </a:pPr>
            <a:endParaRPr lang="en-US" sz="2200" dirty="0">
              <a:solidFill>
                <a:schemeClr val="bg1"/>
              </a:solidFill>
            </a:endParaRPr>
          </a:p>
          <a:p>
            <a:pPr marL="342900" indent="-342900">
              <a:lnSpc>
                <a:spcPts val="2750"/>
              </a:lnSpc>
              <a:buFont typeface="Arial" panose="020B0604020202020204" pitchFamily="34" charset="0"/>
              <a:buChar char="•"/>
            </a:pPr>
            <a:r>
              <a:rPr lang="en-US" sz="2200" dirty="0">
                <a:solidFill>
                  <a:schemeClr val="bg1"/>
                </a:solidFill>
              </a:rPr>
              <a:t>Goal: Achieve faster convergence, higher accuracy, and computational efficiency. </a:t>
            </a:r>
          </a:p>
          <a:p>
            <a:pPr marL="0" indent="0">
              <a:lnSpc>
                <a:spcPts val="2750"/>
              </a:lnSpc>
              <a:buNone/>
            </a:pPr>
            <a:endParaRPr lang="en-US" sz="2200" dirty="0">
              <a:solidFill>
                <a:schemeClr val="bg1"/>
              </a:solidFill>
            </a:endParaRPr>
          </a:p>
        </p:txBody>
      </p:sp>
      <p:sp>
        <p:nvSpPr>
          <p:cNvPr id="10" name="Shape 7"/>
          <p:cNvSpPr/>
          <p:nvPr/>
        </p:nvSpPr>
        <p:spPr>
          <a:xfrm>
            <a:off x="6001841" y="3388885"/>
            <a:ext cx="418862" cy="418862"/>
          </a:xfrm>
          <a:prstGeom prst="roundRect">
            <a:avLst>
              <a:gd name="adj" fmla="val 8573"/>
            </a:avLst>
          </a:prstGeom>
          <a:solidFill>
            <a:srgbClr val="304755"/>
          </a:solidFill>
          <a:ln/>
        </p:spPr>
      </p:sp>
      <p:sp>
        <p:nvSpPr>
          <p:cNvPr id="12" name="Text 9"/>
          <p:cNvSpPr/>
          <p:nvPr/>
        </p:nvSpPr>
        <p:spPr>
          <a:xfrm>
            <a:off x="6982301" y="6441638"/>
            <a:ext cx="6810375" cy="766048"/>
          </a:xfrm>
          <a:prstGeom prst="rect">
            <a:avLst/>
          </a:prstGeom>
          <a:noFill/>
          <a:ln/>
        </p:spPr>
        <p:txBody>
          <a:bodyPr wrap="square" lIns="0" tIns="0" rIns="0" bIns="0" rtlCol="0" anchor="t"/>
          <a:lstStyle/>
          <a:p>
            <a:pPr marL="0" indent="0">
              <a:lnSpc>
                <a:spcPts val="3000"/>
              </a:lnSpc>
              <a:buNone/>
            </a:pPr>
            <a:endParaRPr lang="en-US" sz="1850" dirty="0"/>
          </a:p>
        </p:txBody>
      </p:sp>
      <p:sp>
        <p:nvSpPr>
          <p:cNvPr id="15" name="Shape 7">
            <a:extLst>
              <a:ext uri="{FF2B5EF4-FFF2-40B4-BE49-F238E27FC236}">
                <a16:creationId xmlns:a16="http://schemas.microsoft.com/office/drawing/2014/main" id="{28858D72-5DD7-49E2-89AD-EA0B535BE1A6}"/>
              </a:ext>
            </a:extLst>
          </p:cNvPr>
          <p:cNvSpPr/>
          <p:nvPr/>
        </p:nvSpPr>
        <p:spPr>
          <a:xfrm>
            <a:off x="5994976" y="4450339"/>
            <a:ext cx="418862" cy="418862"/>
          </a:xfrm>
          <a:prstGeom prst="roundRect">
            <a:avLst>
              <a:gd name="adj" fmla="val 8573"/>
            </a:avLst>
          </a:prstGeom>
          <a:solidFill>
            <a:srgbClr val="304755"/>
          </a:solidFill>
          <a:ln/>
        </p:spPr>
      </p:sp>
      <p:sp>
        <p:nvSpPr>
          <p:cNvPr id="16" name="Shape 7">
            <a:extLst>
              <a:ext uri="{FF2B5EF4-FFF2-40B4-BE49-F238E27FC236}">
                <a16:creationId xmlns:a16="http://schemas.microsoft.com/office/drawing/2014/main" id="{32ACDAB9-3D7A-4616-B4AF-E6EEF8310379}"/>
              </a:ext>
            </a:extLst>
          </p:cNvPr>
          <p:cNvSpPr/>
          <p:nvPr/>
        </p:nvSpPr>
        <p:spPr>
          <a:xfrm>
            <a:off x="5994976" y="5498983"/>
            <a:ext cx="418862" cy="418862"/>
          </a:xfrm>
          <a:prstGeom prst="roundRect">
            <a:avLst>
              <a:gd name="adj" fmla="val 8573"/>
            </a:avLst>
          </a:prstGeom>
          <a:solidFill>
            <a:srgbClr val="304755"/>
          </a:solidFill>
          <a:ln/>
        </p:spPr>
      </p:sp>
      <p:sp>
        <p:nvSpPr>
          <p:cNvPr id="17" name="Shape 7">
            <a:extLst>
              <a:ext uri="{FF2B5EF4-FFF2-40B4-BE49-F238E27FC236}">
                <a16:creationId xmlns:a16="http://schemas.microsoft.com/office/drawing/2014/main" id="{D0317A1D-B43E-4407-A552-5F96E7B0408B}"/>
              </a:ext>
            </a:extLst>
          </p:cNvPr>
          <p:cNvSpPr/>
          <p:nvPr/>
        </p:nvSpPr>
        <p:spPr>
          <a:xfrm>
            <a:off x="5994976" y="6497576"/>
            <a:ext cx="418862" cy="418862"/>
          </a:xfrm>
          <a:prstGeom prst="roundRect">
            <a:avLst>
              <a:gd name="adj" fmla="val 8573"/>
            </a:avLst>
          </a:prstGeom>
          <a:solidFill>
            <a:srgbClr val="304755"/>
          </a:solidFill>
          <a:ln/>
        </p:spPr>
      </p:sp>
      <p:sp>
        <p:nvSpPr>
          <p:cNvPr id="18" name="Shape 7">
            <a:extLst>
              <a:ext uri="{FF2B5EF4-FFF2-40B4-BE49-F238E27FC236}">
                <a16:creationId xmlns:a16="http://schemas.microsoft.com/office/drawing/2014/main" id="{0EEAA4D5-08E9-490F-9E75-B043497947C1}"/>
              </a:ext>
            </a:extLst>
          </p:cNvPr>
          <p:cNvSpPr/>
          <p:nvPr/>
        </p:nvSpPr>
        <p:spPr>
          <a:xfrm>
            <a:off x="5995034" y="2358068"/>
            <a:ext cx="418862" cy="418862"/>
          </a:xfrm>
          <a:prstGeom prst="roundRect">
            <a:avLst>
              <a:gd name="adj" fmla="val 8573"/>
            </a:avLst>
          </a:prstGeom>
          <a:solidFill>
            <a:srgbClr val="304755"/>
          </a:solidFill>
          <a:ln/>
        </p:spPr>
      </p:sp>
      <p:sp>
        <p:nvSpPr>
          <p:cNvPr id="23" name="Rectangle 22">
            <a:extLst>
              <a:ext uri="{FF2B5EF4-FFF2-40B4-BE49-F238E27FC236}">
                <a16:creationId xmlns:a16="http://schemas.microsoft.com/office/drawing/2014/main" id="{1871523A-412C-46B8-BE9C-45E1FF248505}"/>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C76FC2C0-543A-4523-A5F2-C847ADA50763}"/>
              </a:ext>
            </a:extLst>
          </p:cNvPr>
          <p:cNvPicPr>
            <a:picLocks noChangeAspect="1"/>
          </p:cNvPicPr>
          <p:nvPr/>
        </p:nvPicPr>
        <p:blipFill>
          <a:blip r:embed="rId5"/>
          <a:stretch>
            <a:fillRect/>
          </a:stretch>
        </p:blipFill>
        <p:spPr>
          <a:xfrm>
            <a:off x="0" y="23702"/>
            <a:ext cx="5705408" cy="8205898"/>
          </a:xfrm>
          <a:prstGeom prst="rect">
            <a:avLst/>
          </a:prstGeom>
        </p:spPr>
      </p:pic>
      <p:pic>
        <p:nvPicPr>
          <p:cNvPr id="5" name="Audio 4">
            <a:hlinkClick r:id="" action="ppaction://media"/>
            <a:extLst>
              <a:ext uri="{FF2B5EF4-FFF2-40B4-BE49-F238E27FC236}">
                <a16:creationId xmlns:a16="http://schemas.microsoft.com/office/drawing/2014/main" id="{C5915143-62EA-4CF4-9B5A-A8455C3674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868400" y="7467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699"/>
    </mc:Choice>
    <mc:Fallback>
      <p:transition spd="slow" advTm="43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80693" y="328097"/>
            <a:ext cx="7582614" cy="1312069"/>
          </a:xfrm>
          <a:prstGeom prst="rect">
            <a:avLst/>
          </a:prstGeom>
          <a:noFill/>
          <a:ln/>
        </p:spPr>
        <p:txBody>
          <a:bodyPr wrap="square" lIns="0" tIns="0" rIns="0" bIns="0" rtlCol="0" anchor="t"/>
          <a:lstStyle/>
          <a:p>
            <a:pPr marL="0" indent="0">
              <a:lnSpc>
                <a:spcPts val="5150"/>
              </a:lnSpc>
              <a:buNone/>
            </a:pPr>
            <a:r>
              <a:rPr lang="en-US" sz="4100" dirty="0">
                <a:solidFill>
                  <a:srgbClr val="FFFFFF"/>
                </a:solidFill>
                <a:latin typeface="Unbounded" pitchFamily="34" charset="0"/>
                <a:ea typeface="Unbounded" pitchFamily="34" charset="-122"/>
                <a:cs typeface="Unbounded" pitchFamily="34" charset="-120"/>
              </a:rPr>
              <a:t>Gradient Descent Optimization</a:t>
            </a:r>
            <a:endParaRPr lang="en-US" sz="4100" dirty="0"/>
          </a:p>
        </p:txBody>
      </p:sp>
      <p:sp>
        <p:nvSpPr>
          <p:cNvPr id="5" name="Text 1"/>
          <p:cNvSpPr/>
          <p:nvPr/>
        </p:nvSpPr>
        <p:spPr>
          <a:xfrm>
            <a:off x="780693" y="5012041"/>
            <a:ext cx="3135273" cy="328017"/>
          </a:xfrm>
          <a:prstGeom prst="rect">
            <a:avLst/>
          </a:prstGeom>
          <a:noFill/>
          <a:ln/>
        </p:spPr>
        <p:txBody>
          <a:bodyPr wrap="none" lIns="0" tIns="0" rIns="0" bIns="0" rtlCol="0" anchor="t"/>
          <a:lstStyle/>
          <a:p>
            <a:pPr marL="0" indent="0" algn="l">
              <a:lnSpc>
                <a:spcPts val="2550"/>
              </a:lnSpc>
              <a:buNone/>
            </a:pPr>
            <a:r>
              <a:rPr lang="en-US" sz="2800" dirty="0">
                <a:solidFill>
                  <a:srgbClr val="CAD6DE"/>
                </a:solidFill>
                <a:latin typeface="Unbounded" pitchFamily="34" charset="0"/>
              </a:rPr>
              <a:t>Algorithm</a:t>
            </a:r>
            <a:endParaRPr lang="en-US" sz="2800" dirty="0"/>
          </a:p>
        </p:txBody>
      </p:sp>
      <p:sp>
        <p:nvSpPr>
          <p:cNvPr id="13" name="Rectangle 12">
            <a:extLst>
              <a:ext uri="{FF2B5EF4-FFF2-40B4-BE49-F238E27FC236}">
                <a16:creationId xmlns:a16="http://schemas.microsoft.com/office/drawing/2014/main" id="{AE4C4947-99F3-46DF-AE62-EC97D31E28AA}"/>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02DF1C-9340-44B2-ACC2-D195BD548EB8}"/>
              </a:ext>
            </a:extLst>
          </p:cNvPr>
          <p:cNvSpPr txBox="1"/>
          <p:nvPr/>
        </p:nvSpPr>
        <p:spPr>
          <a:xfrm>
            <a:off x="780692" y="1711523"/>
            <a:ext cx="7887057" cy="1477328"/>
          </a:xfrm>
          <a:prstGeom prst="rect">
            <a:avLst/>
          </a:prstGeom>
          <a:noFill/>
        </p:spPr>
        <p:txBody>
          <a:bodyPr wrap="square" rtlCol="0">
            <a:spAutoFit/>
          </a:bodyPr>
          <a:lstStyle/>
          <a:p>
            <a:r>
              <a:rPr lang="en-US" sz="2400" dirty="0">
                <a:solidFill>
                  <a:schemeClr val="bg1"/>
                </a:solidFill>
              </a:rPr>
              <a:t>An iterative optimization algorithm used to minimize a function by adjusting parameters in the direction of the negative gradient</a:t>
            </a:r>
          </a:p>
          <a:p>
            <a:endParaRPr lang="en-US" dirty="0"/>
          </a:p>
        </p:txBody>
      </p:sp>
      <p:sp>
        <p:nvSpPr>
          <p:cNvPr id="22" name="TextBox 21">
            <a:extLst>
              <a:ext uri="{FF2B5EF4-FFF2-40B4-BE49-F238E27FC236}">
                <a16:creationId xmlns:a16="http://schemas.microsoft.com/office/drawing/2014/main" id="{55DCF97F-70BD-43EF-99AB-F533F66D7D4C}"/>
              </a:ext>
            </a:extLst>
          </p:cNvPr>
          <p:cNvSpPr txBox="1"/>
          <p:nvPr/>
        </p:nvSpPr>
        <p:spPr>
          <a:xfrm>
            <a:off x="1333143" y="5176050"/>
            <a:ext cx="6891278" cy="2492990"/>
          </a:xfrm>
          <a:prstGeom prst="rect">
            <a:avLst/>
          </a:prstGeom>
          <a:noFill/>
        </p:spPr>
        <p:txBody>
          <a:bodyPr wrap="square" rtlCol="0">
            <a:spAutoFit/>
          </a:bodyPr>
          <a:lstStyle/>
          <a:p>
            <a:pPr lvl="0" eaLnBrk="0" fontAlgn="base" hangingPunct="0">
              <a:spcBef>
                <a:spcPct val="0"/>
              </a:spcBef>
              <a:spcAft>
                <a:spcPct val="0"/>
              </a:spcAft>
            </a:pPr>
            <a:endParaRPr lang="en-US" altLang="en-US" dirty="0">
              <a:latin typeface="Arial" panose="020B0604020202020204" pitchFamily="34" charset="0"/>
            </a:endParaRPr>
          </a:p>
          <a:p>
            <a:pPr marL="457200" lvl="0" indent="-457200" eaLnBrk="0" fontAlgn="base" hangingPunct="0">
              <a:spcBef>
                <a:spcPct val="0"/>
              </a:spcBef>
              <a:spcAft>
                <a:spcPct val="0"/>
              </a:spcAft>
              <a:buFont typeface="+mj-lt"/>
              <a:buAutoNum type="arabicPeriod"/>
            </a:pPr>
            <a:r>
              <a:rPr lang="en-US" altLang="en-US" sz="2400" dirty="0">
                <a:solidFill>
                  <a:schemeClr val="bg1"/>
                </a:solidFill>
                <a:latin typeface="Arial" panose="020B0604020202020204" pitchFamily="34" charset="0"/>
              </a:rPr>
              <a:t>Initialize weights randomly.</a:t>
            </a:r>
          </a:p>
          <a:p>
            <a:pPr marL="457200" lvl="0" indent="-457200" eaLnBrk="0" fontAlgn="base" hangingPunct="0">
              <a:spcBef>
                <a:spcPct val="0"/>
              </a:spcBef>
              <a:spcAft>
                <a:spcPct val="0"/>
              </a:spcAft>
              <a:buFont typeface="+mj-lt"/>
              <a:buAutoNum type="arabicPeriod"/>
            </a:pPr>
            <a:r>
              <a:rPr lang="en-US" altLang="en-US" sz="2400" dirty="0">
                <a:solidFill>
                  <a:schemeClr val="bg1"/>
                </a:solidFill>
                <a:latin typeface="Arial" panose="020B0604020202020204" pitchFamily="34" charset="0"/>
              </a:rPr>
              <a:t>Compute the gradient of the loss function.</a:t>
            </a:r>
          </a:p>
          <a:p>
            <a:pPr marL="457200" lvl="0" indent="-457200" eaLnBrk="0" fontAlgn="base" hangingPunct="0">
              <a:spcBef>
                <a:spcPct val="0"/>
              </a:spcBef>
              <a:spcAft>
                <a:spcPct val="0"/>
              </a:spcAft>
              <a:buFont typeface="+mj-lt"/>
              <a:buAutoNum type="arabicPeriod"/>
            </a:pPr>
            <a:r>
              <a:rPr lang="en-US" altLang="en-US" sz="2400" dirty="0">
                <a:solidFill>
                  <a:schemeClr val="bg1"/>
                </a:solidFill>
                <a:latin typeface="Arial" panose="020B0604020202020204" pitchFamily="34" charset="0"/>
              </a:rPr>
              <a:t>Update weights using the formula above.</a:t>
            </a:r>
          </a:p>
          <a:p>
            <a:pPr marL="457200" lvl="0" indent="-457200" eaLnBrk="0" fontAlgn="base" hangingPunct="0">
              <a:spcBef>
                <a:spcPct val="0"/>
              </a:spcBef>
              <a:spcAft>
                <a:spcPct val="0"/>
              </a:spcAft>
              <a:buFont typeface="+mj-lt"/>
              <a:buAutoNum type="arabicPeriod"/>
            </a:pPr>
            <a:r>
              <a:rPr lang="en-US" altLang="en-US" sz="2400" dirty="0">
                <a:solidFill>
                  <a:schemeClr val="bg1"/>
                </a:solidFill>
                <a:latin typeface="Arial" panose="020B0604020202020204" pitchFamily="34" charset="0"/>
              </a:rPr>
              <a:t>Repeat until convergence or predefined epochs. </a:t>
            </a:r>
          </a:p>
          <a:p>
            <a:endParaRPr lang="en-US" dirty="0"/>
          </a:p>
        </p:txBody>
      </p:sp>
      <p:sp>
        <p:nvSpPr>
          <p:cNvPr id="24" name="Text 1">
            <a:extLst>
              <a:ext uri="{FF2B5EF4-FFF2-40B4-BE49-F238E27FC236}">
                <a16:creationId xmlns:a16="http://schemas.microsoft.com/office/drawing/2014/main" id="{5EC41110-6B9E-4290-80D1-425BF7522085}"/>
              </a:ext>
            </a:extLst>
          </p:cNvPr>
          <p:cNvSpPr/>
          <p:nvPr/>
        </p:nvSpPr>
        <p:spPr>
          <a:xfrm>
            <a:off x="780692" y="3541040"/>
            <a:ext cx="3135273" cy="328017"/>
          </a:xfrm>
          <a:prstGeom prst="rect">
            <a:avLst/>
          </a:prstGeom>
          <a:noFill/>
          <a:ln/>
        </p:spPr>
        <p:txBody>
          <a:bodyPr wrap="none" lIns="0" tIns="0" rIns="0" bIns="0" rtlCol="0" anchor="t"/>
          <a:lstStyle/>
          <a:p>
            <a:pPr>
              <a:lnSpc>
                <a:spcPts val="2550"/>
              </a:lnSpc>
            </a:pPr>
            <a:r>
              <a:rPr lang="en-US" sz="2800" dirty="0">
                <a:solidFill>
                  <a:srgbClr val="CAD6DE"/>
                </a:solidFill>
                <a:latin typeface="Unbounded" pitchFamily="34" charset="0"/>
              </a:rPr>
              <a:t>Mathematical Formula</a:t>
            </a:r>
            <a:endParaRPr lang="en-US" sz="2800" dirty="0">
              <a:solidFill>
                <a:schemeClr val="bg1"/>
              </a:solidFill>
            </a:endParaRPr>
          </a:p>
        </p:txBody>
      </p: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A81A6233-89AA-41D5-8407-DB1A93A5BADA}"/>
                  </a:ext>
                </a:extLst>
              </p:cNvPr>
              <p:cNvSpPr/>
              <p:nvPr/>
            </p:nvSpPr>
            <p:spPr>
              <a:xfrm>
                <a:off x="2749428" y="3991087"/>
                <a:ext cx="3889116" cy="9103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𝑤𝑡</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𝑤</m:t>
                          </m:r>
                        </m:e>
                        <m:sub>
                          <m:r>
                            <a:rPr lang="en-US" sz="2800" b="0" i="1" smtClean="0">
                              <a:solidFill>
                                <a:schemeClr val="bg1"/>
                              </a:solidFill>
                              <a:latin typeface="Cambria Math" panose="02040503050406030204" pitchFamily="18" charset="0"/>
                            </a:rPr>
                            <m:t>𝑡</m:t>
                          </m:r>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m:rPr>
                          <m:nor/>
                        </m:rPr>
                        <a:rPr lang="el-GR" sz="2800" dirty="0">
                          <a:solidFill>
                            <a:schemeClr val="bg1"/>
                          </a:solidFill>
                        </a:rPr>
                        <m:t>η</m:t>
                      </m:r>
                      <m:r>
                        <m:rPr>
                          <m:nor/>
                        </m:rPr>
                        <a:rPr lang="en-US" sz="2800" b="0" i="0" dirty="0" smtClean="0">
                          <a:solidFill>
                            <a:schemeClr val="bg1"/>
                          </a:solidFill>
                        </a:rPr>
                        <m:t>.</m:t>
                      </m:r>
                      <m:f>
                        <m:fPr>
                          <m:ctrlPr>
                            <a:rPr lang="en-US" sz="2800" b="0" i="1" dirty="0" smtClean="0">
                              <a:solidFill>
                                <a:schemeClr val="bg1"/>
                              </a:solidFill>
                              <a:latin typeface="Cambria Math" panose="02040503050406030204" pitchFamily="18" charset="0"/>
                            </a:rPr>
                          </m:ctrlPr>
                        </m:fPr>
                        <m:num>
                          <m:r>
                            <a:rPr lang="en-US" sz="2800" b="0" i="1" dirty="0" smtClean="0">
                              <a:solidFill>
                                <a:schemeClr val="bg1"/>
                              </a:solidFill>
                              <a:latin typeface="Cambria Math" panose="02040503050406030204" pitchFamily="18" charset="0"/>
                            </a:rPr>
                            <m:t>𝑑𝐿</m:t>
                          </m:r>
                        </m:num>
                        <m:den>
                          <m:r>
                            <a:rPr lang="en-US" sz="2800" b="0" i="1" dirty="0" smtClean="0">
                              <a:solidFill>
                                <a:schemeClr val="bg1"/>
                              </a:solidFill>
                              <a:latin typeface="Cambria Math" panose="02040503050406030204" pitchFamily="18" charset="0"/>
                            </a:rPr>
                            <m:t>𝑑𝑤</m:t>
                          </m:r>
                        </m:den>
                      </m:f>
                    </m:oMath>
                  </m:oMathPara>
                </a14:m>
                <a:endParaRPr lang="en-US" sz="2800" dirty="0"/>
              </a:p>
            </p:txBody>
          </p:sp>
        </mc:Choice>
        <mc:Fallback>
          <p:sp>
            <p:nvSpPr>
              <p:cNvPr id="26" name="Rectangle 25">
                <a:extLst>
                  <a:ext uri="{FF2B5EF4-FFF2-40B4-BE49-F238E27FC236}">
                    <a16:creationId xmlns:a16="http://schemas.microsoft.com/office/drawing/2014/main" id="{A81A6233-89AA-41D5-8407-DB1A93A5BADA}"/>
                  </a:ext>
                </a:extLst>
              </p:cNvPr>
              <p:cNvSpPr>
                <a:spLocks noRot="1" noChangeAspect="1" noMove="1" noResize="1" noEditPoints="1" noAdjustHandles="1" noChangeArrowheads="1" noChangeShapeType="1" noTextEdit="1"/>
              </p:cNvSpPr>
              <p:nvPr/>
            </p:nvSpPr>
            <p:spPr>
              <a:xfrm>
                <a:off x="2749428" y="3991087"/>
                <a:ext cx="3889116" cy="910377"/>
              </a:xfrm>
              <a:prstGeom prst="rect">
                <a:avLst/>
              </a:prstGeom>
              <a:blipFill>
                <a:blip r:embed="rId5"/>
                <a:stretch>
                  <a:fillRect/>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29C7EAD3-1B61-408A-B3F0-166126B55812}"/>
              </a:ext>
            </a:extLst>
          </p:cNvPr>
          <p:cNvPicPr>
            <a:picLocks noChangeAspect="1"/>
          </p:cNvPicPr>
          <p:nvPr/>
        </p:nvPicPr>
        <p:blipFill>
          <a:blip r:embed="rId6"/>
          <a:stretch>
            <a:fillRect/>
          </a:stretch>
        </p:blipFill>
        <p:spPr>
          <a:xfrm>
            <a:off x="8363306" y="3421723"/>
            <a:ext cx="5811421" cy="4095564"/>
          </a:xfrm>
          <a:prstGeom prst="rect">
            <a:avLst/>
          </a:prstGeom>
        </p:spPr>
      </p:pic>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66646651-65D8-4E83-9A7A-514D014096EC}"/>
                  </a:ext>
                </a:extLst>
              </p14:cNvPr>
              <p14:cNvContentPartPr/>
              <p14:nvPr/>
            </p14:nvContentPartPr>
            <p14:xfrm>
              <a:off x="9147600" y="4896000"/>
              <a:ext cx="75600" cy="360"/>
            </p14:xfrm>
          </p:contentPart>
        </mc:Choice>
        <mc:Fallback>
          <p:pic>
            <p:nvPicPr>
              <p:cNvPr id="9" name="Ink 8">
                <a:extLst>
                  <a:ext uri="{FF2B5EF4-FFF2-40B4-BE49-F238E27FC236}">
                    <a16:creationId xmlns:a16="http://schemas.microsoft.com/office/drawing/2014/main" id="{66646651-65D8-4E83-9A7A-514D014096EC}"/>
                  </a:ext>
                </a:extLst>
              </p:cNvPr>
              <p:cNvPicPr/>
              <p:nvPr/>
            </p:nvPicPr>
            <p:blipFill>
              <a:blip r:embed="rId8"/>
              <a:stretch>
                <a:fillRect/>
              </a:stretch>
            </p:blipFill>
            <p:spPr>
              <a:xfrm>
                <a:off x="9131760" y="4832640"/>
                <a:ext cx="106920" cy="127080"/>
              </a:xfrm>
              <a:prstGeom prst="rect">
                <a:avLst/>
              </a:prstGeom>
            </p:spPr>
          </p:pic>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16" name="Ink 15">
                <a:extLst>
                  <a:ext uri="{FF2B5EF4-FFF2-40B4-BE49-F238E27FC236}">
                    <a16:creationId xmlns:a16="http://schemas.microsoft.com/office/drawing/2014/main" id="{E8CBCA23-9FF1-43AF-89C7-FFE894703B8B}"/>
                  </a:ext>
                </a:extLst>
              </p14:cNvPr>
              <p14:cNvContentPartPr/>
              <p14:nvPr>
                <p:extLst>
                  <p:ext uri="{42D2F446-02D8-4167-A562-619A0277C38B}">
                    <p15:isNarration xmlns:p15="http://schemas.microsoft.com/office/powerpoint/2012/main" val="1"/>
                  </p:ext>
                </p:extLst>
              </p14:nvPr>
            </p14:nvContentPartPr>
            <p14:xfrm>
              <a:off x="4956840" y="4640400"/>
              <a:ext cx="8262000" cy="2148120"/>
            </p14:xfrm>
          </p:contentPart>
        </mc:Choice>
        <mc:Fallback>
          <p:pic>
            <p:nvPicPr>
              <p:cNvPr id="16" name="Ink 15">
                <a:extLst>
                  <a:ext uri="{FF2B5EF4-FFF2-40B4-BE49-F238E27FC236}">
                    <a16:creationId xmlns:a16="http://schemas.microsoft.com/office/drawing/2014/main" id="{E8CBCA23-9FF1-43AF-89C7-FFE894703B8B}"/>
                  </a:ext>
                </a:extLst>
              </p:cNvPr>
              <p:cNvPicPr>
                <a:picLocks noGrp="1" noRot="1" noChangeAspect="1" noMove="1" noResize="1" noEditPoints="1" noAdjustHandles="1" noChangeArrowheads="1" noChangeShapeType="1"/>
              </p:cNvPicPr>
              <p:nvPr/>
            </p:nvPicPr>
            <p:blipFill>
              <a:blip r:embed="rId10"/>
              <a:stretch>
                <a:fillRect/>
              </a:stretch>
            </p:blipFill>
            <p:spPr>
              <a:xfrm>
                <a:off x="4947480" y="4631040"/>
                <a:ext cx="8280720" cy="2166840"/>
              </a:xfrm>
              <a:prstGeom prst="rect">
                <a:avLst/>
              </a:prstGeom>
            </p:spPr>
          </p:pic>
        </mc:Fallback>
      </mc:AlternateContent>
      <p:pic>
        <p:nvPicPr>
          <p:cNvPr id="17" name="Audio 16">
            <a:hlinkClick r:id="" action="ppaction://media"/>
            <a:extLst>
              <a:ext uri="{FF2B5EF4-FFF2-40B4-BE49-F238E27FC236}">
                <a16:creationId xmlns:a16="http://schemas.microsoft.com/office/drawing/2014/main" id="{7E62939C-F479-4FA5-8611-68A988A1557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3868400" y="74676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999"/>
    </mc:Choice>
    <mc:Fallback>
      <p:transition spd="slow" advTm="65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5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017562" y="359519"/>
            <a:ext cx="7582614" cy="1312069"/>
          </a:xfrm>
          <a:prstGeom prst="rect">
            <a:avLst/>
          </a:prstGeom>
          <a:noFill/>
          <a:ln/>
        </p:spPr>
        <p:txBody>
          <a:bodyPr wrap="square" lIns="0" tIns="0" rIns="0" bIns="0" rtlCol="0" anchor="t"/>
          <a:lstStyle/>
          <a:p>
            <a:pPr>
              <a:lnSpc>
                <a:spcPts val="5500"/>
              </a:lnSpc>
            </a:pPr>
            <a:r>
              <a:rPr lang="en-US" sz="4000" dirty="0">
                <a:solidFill>
                  <a:srgbClr val="FFFFFF"/>
                </a:solidFill>
                <a:latin typeface="Unbounded" pitchFamily="34" charset="0"/>
                <a:ea typeface="Unbounded" pitchFamily="34" charset="-122"/>
                <a:cs typeface="Unbounded" pitchFamily="34" charset="-120"/>
              </a:rPr>
              <a:t>Mini-Batch Gradient Descent</a:t>
            </a:r>
            <a:endParaRPr lang="en-US" sz="4000" dirty="0"/>
          </a:p>
        </p:txBody>
      </p:sp>
      <p:sp>
        <p:nvSpPr>
          <p:cNvPr id="5" name="Text 1"/>
          <p:cNvSpPr/>
          <p:nvPr/>
        </p:nvSpPr>
        <p:spPr>
          <a:xfrm>
            <a:off x="6017562" y="4561554"/>
            <a:ext cx="3135273" cy="328017"/>
          </a:xfrm>
          <a:prstGeom prst="rect">
            <a:avLst/>
          </a:prstGeom>
          <a:noFill/>
          <a:ln/>
        </p:spPr>
        <p:txBody>
          <a:bodyPr wrap="none" lIns="0" tIns="0" rIns="0" bIns="0" rtlCol="0" anchor="t"/>
          <a:lstStyle/>
          <a:p>
            <a:pPr marL="0" indent="0" algn="l">
              <a:lnSpc>
                <a:spcPts val="2550"/>
              </a:lnSpc>
              <a:buNone/>
            </a:pPr>
            <a:r>
              <a:rPr lang="en-US" sz="2800" dirty="0">
                <a:solidFill>
                  <a:srgbClr val="CAD6DE"/>
                </a:solidFill>
                <a:latin typeface="Unbounded" pitchFamily="34" charset="0"/>
              </a:rPr>
              <a:t>Algorithm</a:t>
            </a:r>
            <a:endParaRPr lang="en-US" sz="2800" dirty="0"/>
          </a:p>
        </p:txBody>
      </p:sp>
      <p:sp>
        <p:nvSpPr>
          <p:cNvPr id="13" name="Rectangle 12">
            <a:extLst>
              <a:ext uri="{FF2B5EF4-FFF2-40B4-BE49-F238E27FC236}">
                <a16:creationId xmlns:a16="http://schemas.microsoft.com/office/drawing/2014/main" id="{AE4C4947-99F3-46DF-AE62-EC97D31E28AA}"/>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02DF1C-9340-44B2-ACC2-D195BD548EB8}"/>
              </a:ext>
            </a:extLst>
          </p:cNvPr>
          <p:cNvSpPr txBox="1"/>
          <p:nvPr/>
        </p:nvSpPr>
        <p:spPr>
          <a:xfrm>
            <a:off x="6017562" y="1758830"/>
            <a:ext cx="7887057" cy="830997"/>
          </a:xfrm>
          <a:prstGeom prst="rect">
            <a:avLst/>
          </a:prstGeom>
          <a:noFill/>
        </p:spPr>
        <p:txBody>
          <a:bodyPr wrap="square" rtlCol="0">
            <a:spAutoFit/>
          </a:bodyPr>
          <a:lstStyle/>
          <a:p>
            <a:r>
              <a:rPr lang="en-US" sz="2400" dirty="0">
                <a:solidFill>
                  <a:schemeClr val="bg1"/>
                </a:solidFill>
              </a:rPr>
              <a:t>A variant of Gradient Descent that updates weights using small, random subsets (mini-batches) of the dataset.</a:t>
            </a:r>
            <a:endParaRPr lang="en-US" dirty="0"/>
          </a:p>
        </p:txBody>
      </p:sp>
      <p:sp>
        <p:nvSpPr>
          <p:cNvPr id="24" name="Text 1">
            <a:extLst>
              <a:ext uri="{FF2B5EF4-FFF2-40B4-BE49-F238E27FC236}">
                <a16:creationId xmlns:a16="http://schemas.microsoft.com/office/drawing/2014/main" id="{5EC41110-6B9E-4290-80D1-425BF7522085}"/>
              </a:ext>
            </a:extLst>
          </p:cNvPr>
          <p:cNvSpPr/>
          <p:nvPr/>
        </p:nvSpPr>
        <p:spPr>
          <a:xfrm>
            <a:off x="6017562" y="2889542"/>
            <a:ext cx="3135273" cy="328017"/>
          </a:xfrm>
          <a:prstGeom prst="rect">
            <a:avLst/>
          </a:prstGeom>
          <a:noFill/>
          <a:ln/>
        </p:spPr>
        <p:txBody>
          <a:bodyPr wrap="none" lIns="0" tIns="0" rIns="0" bIns="0" rtlCol="0" anchor="t"/>
          <a:lstStyle/>
          <a:p>
            <a:pPr>
              <a:lnSpc>
                <a:spcPts val="2550"/>
              </a:lnSpc>
            </a:pPr>
            <a:r>
              <a:rPr lang="en-US" sz="2800" dirty="0">
                <a:solidFill>
                  <a:srgbClr val="CAD6DE"/>
                </a:solidFill>
                <a:latin typeface="Unbounded" pitchFamily="34" charset="0"/>
              </a:rPr>
              <a:t>Mathematical Formula</a:t>
            </a:r>
            <a:endParaRPr lang="en-US" sz="2800" dirty="0">
              <a:solidFill>
                <a:schemeClr val="bg1"/>
              </a:solidFill>
            </a:endParaRPr>
          </a:p>
        </p:txBody>
      </p: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A81A6233-89AA-41D5-8407-DB1A93A5BADA}"/>
                  </a:ext>
                </a:extLst>
              </p:cNvPr>
              <p:cNvSpPr/>
              <p:nvPr/>
            </p:nvSpPr>
            <p:spPr>
              <a:xfrm>
                <a:off x="7704666" y="3617387"/>
                <a:ext cx="5181601" cy="624273"/>
              </a:xfrm>
              <a:prstGeom prst="rect">
                <a:avLst/>
              </a:prstGeom>
            </p:spPr>
            <p:txBody>
              <a:bodyPr wrap="square">
                <a:spAutoFit/>
              </a:bodyPr>
              <a:lstStyle/>
              <a:p>
                <a14:m>
                  <m:oMath xmlns:m="http://schemas.openxmlformats.org/officeDocument/2006/math">
                    <m:r>
                      <a:rPr lang="en-US" sz="2400" b="0" i="1" smtClean="0">
                        <a:solidFill>
                          <a:schemeClr val="bg1"/>
                        </a:solidFill>
                        <a:latin typeface="Cambria Math" panose="02040503050406030204" pitchFamily="18" charset="0"/>
                      </a:rPr>
                      <m:t>𝑤𝑡</m:t>
                    </m:r>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m:rPr>
                        <m:nor/>
                      </m:rPr>
                      <a:rPr lang="el-GR" sz="2400" dirty="0">
                        <a:solidFill>
                          <a:schemeClr val="bg1"/>
                        </a:solidFill>
                      </a:rPr>
                      <m:t>η</m:t>
                    </m:r>
                    <m:r>
                      <m:rPr>
                        <m:nor/>
                      </m:rPr>
                      <a:rPr lang="en-US" sz="2400" b="0" i="0" dirty="0" smtClean="0">
                        <a:solidFill>
                          <a:schemeClr val="bg1"/>
                        </a:solidFill>
                      </a:rPr>
                      <m:t>.</m:t>
                    </m:r>
                    <m:f>
                      <m:fPr>
                        <m:ctrlPr>
                          <a:rPr lang="en-US" sz="2400" b="0" i="1" dirty="0" smtClean="0">
                            <a:solidFill>
                              <a:schemeClr val="bg1"/>
                            </a:solidFill>
                            <a:latin typeface="Cambria Math" panose="02040503050406030204" pitchFamily="18" charset="0"/>
                          </a:rPr>
                        </m:ctrlPr>
                      </m:fPr>
                      <m:num>
                        <m:r>
                          <a:rPr lang="en-US" sz="2400" b="0" i="1" dirty="0" smtClean="0">
                            <a:solidFill>
                              <a:schemeClr val="bg1"/>
                            </a:solidFill>
                            <a:latin typeface="Cambria Math" panose="02040503050406030204" pitchFamily="18" charset="0"/>
                          </a:rPr>
                          <m:t>𝑑𝐿</m:t>
                        </m:r>
                      </m:num>
                      <m:den>
                        <m:r>
                          <a:rPr lang="en-US" sz="2400" b="0" i="1" dirty="0" smtClean="0">
                            <a:solidFill>
                              <a:schemeClr val="bg1"/>
                            </a:solidFill>
                            <a:latin typeface="Cambria Math" panose="02040503050406030204" pitchFamily="18" charset="0"/>
                          </a:rPr>
                          <m:t>𝑑𝑤</m:t>
                        </m:r>
                      </m:den>
                    </m:f>
                  </m:oMath>
                </a14:m>
                <a:r>
                  <a:rPr lang="en-US" sz="2400" dirty="0"/>
                  <a:t> </a:t>
                </a:r>
                <a:r>
                  <a:rPr lang="en-US" sz="2400" dirty="0">
                    <a:solidFill>
                      <a:schemeClr val="bg1"/>
                    </a:solidFill>
                  </a:rPr>
                  <a:t>(mini-batch)</a:t>
                </a:r>
              </a:p>
            </p:txBody>
          </p:sp>
        </mc:Choice>
        <mc:Fallback>
          <p:sp>
            <p:nvSpPr>
              <p:cNvPr id="26" name="Rectangle 25">
                <a:extLst>
                  <a:ext uri="{FF2B5EF4-FFF2-40B4-BE49-F238E27FC236}">
                    <a16:creationId xmlns:a16="http://schemas.microsoft.com/office/drawing/2014/main" id="{A81A6233-89AA-41D5-8407-DB1A93A5BADA}"/>
                  </a:ext>
                </a:extLst>
              </p:cNvPr>
              <p:cNvSpPr>
                <a:spLocks noRot="1" noChangeAspect="1" noMove="1" noResize="1" noEditPoints="1" noAdjustHandles="1" noChangeArrowheads="1" noChangeShapeType="1" noTextEdit="1"/>
              </p:cNvSpPr>
              <p:nvPr/>
            </p:nvSpPr>
            <p:spPr>
              <a:xfrm>
                <a:off x="7704666" y="3617387"/>
                <a:ext cx="5181601" cy="624273"/>
              </a:xfrm>
              <a:prstGeom prst="rect">
                <a:avLst/>
              </a:prstGeom>
              <a:blipFill>
                <a:blip r:embed="rId5"/>
                <a:stretch>
                  <a:fillRect b="-8738"/>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FE412C5-2687-4715-BC8B-037AD3A6A99E}"/>
              </a:ext>
            </a:extLst>
          </p:cNvPr>
          <p:cNvSpPr txBox="1"/>
          <p:nvPr/>
        </p:nvSpPr>
        <p:spPr>
          <a:xfrm>
            <a:off x="6017561" y="5176048"/>
            <a:ext cx="8037106" cy="1938992"/>
          </a:xfrm>
          <a:prstGeom prst="rect">
            <a:avLst/>
          </a:prstGeom>
          <a:noFill/>
        </p:spPr>
        <p:txBody>
          <a:bodyPr wrap="square" rtlCol="0">
            <a:spAutoFit/>
          </a:bodyPr>
          <a:lstStyle/>
          <a:p>
            <a:pPr marL="457200" indent="-457200">
              <a:buFont typeface="+mj-lt"/>
              <a:buAutoNum type="arabicPeriod"/>
            </a:pPr>
            <a:r>
              <a:rPr lang="en-US" sz="2400" dirty="0">
                <a:solidFill>
                  <a:schemeClr val="bg1"/>
                </a:solidFill>
              </a:rPr>
              <a:t>Divide the dataset into mini-batches.</a:t>
            </a:r>
          </a:p>
          <a:p>
            <a:pPr marL="457200" indent="-457200">
              <a:buFont typeface="+mj-lt"/>
              <a:buAutoNum type="arabicPeriod"/>
            </a:pPr>
            <a:r>
              <a:rPr lang="en-US" sz="2400" dirty="0">
                <a:solidFill>
                  <a:schemeClr val="bg1"/>
                </a:solidFill>
              </a:rPr>
              <a:t>For each mini-batch:</a:t>
            </a:r>
          </a:p>
          <a:p>
            <a:pPr marL="914400" lvl="1" indent="-457200">
              <a:buFont typeface="Arial" panose="020B0604020202020204" pitchFamily="34" charset="0"/>
              <a:buChar char="•"/>
            </a:pPr>
            <a:r>
              <a:rPr lang="en-US" sz="2400" dirty="0">
                <a:solidFill>
                  <a:schemeClr val="bg1"/>
                </a:solidFill>
              </a:rPr>
              <a:t>Compute gradients of the loss function.</a:t>
            </a:r>
          </a:p>
          <a:p>
            <a:pPr marL="914400" lvl="1" indent="-457200">
              <a:buFont typeface="Arial" panose="020B0604020202020204" pitchFamily="34" charset="0"/>
              <a:buChar char="•"/>
            </a:pPr>
            <a:r>
              <a:rPr lang="en-US" sz="2400" dirty="0">
                <a:solidFill>
                  <a:schemeClr val="bg1"/>
                </a:solidFill>
              </a:rPr>
              <a:t>Update weights using the formula above.</a:t>
            </a:r>
          </a:p>
          <a:p>
            <a:pPr marL="457200" indent="-457200">
              <a:buFont typeface="+mj-lt"/>
              <a:buAutoNum type="arabicPeriod"/>
            </a:pPr>
            <a:r>
              <a:rPr lang="en-US" sz="2400" dirty="0">
                <a:solidFill>
                  <a:schemeClr val="bg1"/>
                </a:solidFill>
              </a:rPr>
              <a:t>Repeat for all mini-batches and epochs</a:t>
            </a:r>
            <a:endParaRPr lang="en-US" dirty="0"/>
          </a:p>
        </p:txBody>
      </p:sp>
      <p:pic>
        <p:nvPicPr>
          <p:cNvPr id="20" name="Image 0" descr="preencoded.png">
            <a:extLst>
              <a:ext uri="{FF2B5EF4-FFF2-40B4-BE49-F238E27FC236}">
                <a16:creationId xmlns:a16="http://schemas.microsoft.com/office/drawing/2014/main" id="{BB5E2C2B-B1D2-4BB8-A743-199F93B4E9F1}"/>
              </a:ext>
            </a:extLst>
          </p:cNvPr>
          <p:cNvPicPr/>
          <p:nvPr/>
        </p:nvPicPr>
        <p:blipFill>
          <a:blip r:embed="rId6"/>
          <a:stretch>
            <a:fillRect/>
          </a:stretch>
        </p:blipFill>
        <p:spPr>
          <a:xfrm>
            <a:off x="0" y="-17860"/>
            <a:ext cx="5486400" cy="8229600"/>
          </a:xfrm>
          <a:prstGeom prst="rect">
            <a:avLst/>
          </a:prstGeom>
        </p:spPr>
      </p:pic>
      <p:pic>
        <p:nvPicPr>
          <p:cNvPr id="7" name="Audio 6">
            <a:hlinkClick r:id="" action="ppaction://media"/>
            <a:extLst>
              <a:ext uri="{FF2B5EF4-FFF2-40B4-BE49-F238E27FC236}">
                <a16:creationId xmlns:a16="http://schemas.microsoft.com/office/drawing/2014/main" id="{18C38C16-F3AF-4A13-BF76-F1E71B4F51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2259666606"/>
      </p:ext>
    </p:extLst>
  </p:cSld>
  <p:clrMapOvr>
    <a:masterClrMapping/>
  </p:clrMapOvr>
  <mc:AlternateContent xmlns:mc="http://schemas.openxmlformats.org/markup-compatibility/2006">
    <mc:Choice xmlns:p14="http://schemas.microsoft.com/office/powerpoint/2010/main" Requires="p14">
      <p:transition spd="slow" p14:dur="2000" advTm="30713"/>
    </mc:Choice>
    <mc:Fallback>
      <p:transition spd="slow" advTm="30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628095" y="359519"/>
            <a:ext cx="7582614" cy="1312069"/>
          </a:xfrm>
          <a:prstGeom prst="rect">
            <a:avLst/>
          </a:prstGeom>
          <a:noFill/>
          <a:ln/>
        </p:spPr>
        <p:txBody>
          <a:bodyPr wrap="square" lIns="0" tIns="0" rIns="0" bIns="0" rtlCol="0" anchor="t"/>
          <a:lstStyle/>
          <a:p>
            <a:pPr>
              <a:lnSpc>
                <a:spcPts val="5500"/>
              </a:lnSpc>
            </a:pPr>
            <a:r>
              <a:rPr lang="en-US" sz="4000" dirty="0">
                <a:solidFill>
                  <a:srgbClr val="FFFFFF"/>
                </a:solidFill>
                <a:latin typeface="Unbounded" pitchFamily="34" charset="0"/>
                <a:ea typeface="Unbounded" pitchFamily="34" charset="-122"/>
                <a:cs typeface="Unbounded" pitchFamily="34" charset="-120"/>
              </a:rPr>
              <a:t>Mini-Batch Gradient Descent</a:t>
            </a:r>
            <a:endParaRPr lang="en-US" sz="4000" dirty="0"/>
          </a:p>
        </p:txBody>
      </p:sp>
      <p:sp>
        <p:nvSpPr>
          <p:cNvPr id="13" name="Rectangle 12">
            <a:extLst>
              <a:ext uri="{FF2B5EF4-FFF2-40B4-BE49-F238E27FC236}">
                <a16:creationId xmlns:a16="http://schemas.microsoft.com/office/drawing/2014/main" id="{AE4C4947-99F3-46DF-AE62-EC97D31E28AA}"/>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F739EB5-99CE-4700-B4BB-1F26DABE8D61}"/>
              </a:ext>
            </a:extLst>
          </p:cNvPr>
          <p:cNvPicPr>
            <a:picLocks noChangeAspect="1"/>
          </p:cNvPicPr>
          <p:nvPr/>
        </p:nvPicPr>
        <p:blipFill>
          <a:blip r:embed="rId5"/>
          <a:stretch>
            <a:fillRect/>
          </a:stretch>
        </p:blipFill>
        <p:spPr>
          <a:xfrm>
            <a:off x="265642" y="836220"/>
            <a:ext cx="4605866" cy="4929311"/>
          </a:xfrm>
          <a:prstGeom prst="rect">
            <a:avLst/>
          </a:prstGeom>
        </p:spPr>
      </p:pic>
      <p:sp>
        <p:nvSpPr>
          <p:cNvPr id="10" name="Text 1">
            <a:extLst>
              <a:ext uri="{FF2B5EF4-FFF2-40B4-BE49-F238E27FC236}">
                <a16:creationId xmlns:a16="http://schemas.microsoft.com/office/drawing/2014/main" id="{509D3A76-5832-4943-95F9-0DE0F6CE4970}"/>
              </a:ext>
            </a:extLst>
          </p:cNvPr>
          <p:cNvSpPr/>
          <p:nvPr/>
        </p:nvSpPr>
        <p:spPr>
          <a:xfrm>
            <a:off x="5628094" y="1867751"/>
            <a:ext cx="3135273" cy="328017"/>
          </a:xfrm>
          <a:prstGeom prst="rect">
            <a:avLst/>
          </a:prstGeom>
          <a:noFill/>
          <a:ln/>
        </p:spPr>
        <p:txBody>
          <a:bodyPr wrap="none" lIns="0" tIns="0" rIns="0" bIns="0" rtlCol="0" anchor="t"/>
          <a:lstStyle/>
          <a:p>
            <a:pPr marL="0" indent="0" algn="l">
              <a:lnSpc>
                <a:spcPts val="2550"/>
              </a:lnSpc>
              <a:buNone/>
            </a:pPr>
            <a:r>
              <a:rPr lang="en-US" sz="2800" dirty="0">
                <a:solidFill>
                  <a:srgbClr val="CAD6DE"/>
                </a:solidFill>
                <a:latin typeface="Unbounded" pitchFamily="34" charset="0"/>
              </a:rPr>
              <a:t>Advantages:</a:t>
            </a:r>
            <a:endParaRPr lang="en-US" sz="2800" dirty="0"/>
          </a:p>
        </p:txBody>
      </p:sp>
      <p:sp>
        <p:nvSpPr>
          <p:cNvPr id="11" name="TextBox 10">
            <a:extLst>
              <a:ext uri="{FF2B5EF4-FFF2-40B4-BE49-F238E27FC236}">
                <a16:creationId xmlns:a16="http://schemas.microsoft.com/office/drawing/2014/main" id="{2C027DD1-7F64-4A53-9D27-CED7A3B4A571}"/>
              </a:ext>
            </a:extLst>
          </p:cNvPr>
          <p:cNvSpPr txBox="1"/>
          <p:nvPr/>
        </p:nvSpPr>
        <p:spPr>
          <a:xfrm>
            <a:off x="5747563" y="2289160"/>
            <a:ext cx="7887057"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Reduces memory requirements by working with mini-batches.</a:t>
            </a:r>
          </a:p>
          <a:p>
            <a:pPr marL="342900" indent="-342900">
              <a:buFont typeface="Arial" panose="020B0604020202020204" pitchFamily="34" charset="0"/>
              <a:buChar char="•"/>
            </a:pPr>
            <a:r>
              <a:rPr lang="en-US" sz="2400" dirty="0">
                <a:solidFill>
                  <a:schemeClr val="bg1"/>
                </a:solidFill>
              </a:rPr>
              <a:t>Faster convergence compared to Batch Gradient Descent.</a:t>
            </a:r>
          </a:p>
          <a:p>
            <a:pPr marL="342900" indent="-342900">
              <a:buFont typeface="Arial" panose="020B0604020202020204" pitchFamily="34" charset="0"/>
              <a:buChar char="•"/>
            </a:pPr>
            <a:r>
              <a:rPr lang="en-US" sz="2400" dirty="0">
                <a:solidFill>
                  <a:schemeClr val="bg1"/>
                </a:solidFill>
              </a:rPr>
              <a:t>Introduces stochasticity, which helps in avoiding local minima.</a:t>
            </a:r>
          </a:p>
          <a:p>
            <a:pPr marL="342900" indent="-342900">
              <a:buFont typeface="Arial" panose="020B0604020202020204" pitchFamily="34" charset="0"/>
              <a:buChar char="•"/>
            </a:pPr>
            <a:r>
              <a:rPr lang="en-US" sz="2400" dirty="0">
                <a:solidFill>
                  <a:schemeClr val="bg1"/>
                </a:solidFill>
              </a:rPr>
              <a:t>Parallelizable, improving computational efficiency on GPUs.</a:t>
            </a:r>
            <a:endParaRPr lang="en-US" dirty="0"/>
          </a:p>
        </p:txBody>
      </p:sp>
      <p:sp>
        <p:nvSpPr>
          <p:cNvPr id="14" name="Text 1">
            <a:extLst>
              <a:ext uri="{FF2B5EF4-FFF2-40B4-BE49-F238E27FC236}">
                <a16:creationId xmlns:a16="http://schemas.microsoft.com/office/drawing/2014/main" id="{2802F3B8-071E-4996-9539-3C0442952573}"/>
              </a:ext>
            </a:extLst>
          </p:cNvPr>
          <p:cNvSpPr/>
          <p:nvPr/>
        </p:nvSpPr>
        <p:spPr>
          <a:xfrm>
            <a:off x="5628093" y="4883741"/>
            <a:ext cx="3135273" cy="328017"/>
          </a:xfrm>
          <a:prstGeom prst="rect">
            <a:avLst/>
          </a:prstGeom>
          <a:noFill/>
          <a:ln/>
        </p:spPr>
        <p:txBody>
          <a:bodyPr wrap="none" lIns="0" tIns="0" rIns="0" bIns="0" rtlCol="0" anchor="t"/>
          <a:lstStyle/>
          <a:p>
            <a:pPr>
              <a:lnSpc>
                <a:spcPts val="2550"/>
              </a:lnSpc>
            </a:pPr>
            <a:r>
              <a:rPr lang="en-US" sz="2800" dirty="0">
                <a:solidFill>
                  <a:srgbClr val="CAD6DE"/>
                </a:solidFill>
                <a:latin typeface="Unbounded" pitchFamily="34" charset="0"/>
              </a:rPr>
              <a:t>Best Use Cases:</a:t>
            </a:r>
            <a:endParaRPr lang="en-US" sz="2800" dirty="0"/>
          </a:p>
        </p:txBody>
      </p:sp>
      <p:sp>
        <p:nvSpPr>
          <p:cNvPr id="16" name="TextBox 15">
            <a:extLst>
              <a:ext uri="{FF2B5EF4-FFF2-40B4-BE49-F238E27FC236}">
                <a16:creationId xmlns:a16="http://schemas.microsoft.com/office/drawing/2014/main" id="{A40939C4-86B9-4B4F-A693-BC9CE2F26644}"/>
              </a:ext>
            </a:extLst>
          </p:cNvPr>
          <p:cNvSpPr txBox="1"/>
          <p:nvPr/>
        </p:nvSpPr>
        <p:spPr>
          <a:xfrm>
            <a:off x="5747563" y="5545790"/>
            <a:ext cx="7887057"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Ideal for large datasets where full-batch updates are computationally expensive.</a:t>
            </a:r>
          </a:p>
          <a:p>
            <a:pPr marL="342900" indent="-342900">
              <a:buFont typeface="Arial" panose="020B0604020202020204" pitchFamily="34" charset="0"/>
              <a:buChar char="•"/>
            </a:pPr>
            <a:r>
              <a:rPr lang="en-US" sz="2400" dirty="0">
                <a:solidFill>
                  <a:schemeClr val="bg1"/>
                </a:solidFill>
              </a:rPr>
              <a:t>Works well for training deep learning models like CNNs and RNNs.</a:t>
            </a:r>
          </a:p>
          <a:p>
            <a:pPr marL="342900" indent="-342900">
              <a:buFont typeface="Arial" panose="020B0604020202020204" pitchFamily="34" charset="0"/>
              <a:buChar char="•"/>
            </a:pPr>
            <a:r>
              <a:rPr lang="en-US" sz="2400" dirty="0">
                <a:solidFill>
                  <a:schemeClr val="bg1"/>
                </a:solidFill>
              </a:rPr>
              <a:t>Suitable for scenarios requiring a balance between speed and stability.</a:t>
            </a:r>
            <a:endParaRPr lang="en-US" dirty="0"/>
          </a:p>
        </p:txBody>
      </p:sp>
      <p:pic>
        <p:nvPicPr>
          <p:cNvPr id="6" name="Audio 5">
            <a:hlinkClick r:id="" action="ppaction://media"/>
            <a:extLst>
              <a:ext uri="{FF2B5EF4-FFF2-40B4-BE49-F238E27FC236}">
                <a16:creationId xmlns:a16="http://schemas.microsoft.com/office/drawing/2014/main" id="{3E88E897-1944-487D-8452-F8AB0445FD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750854069"/>
      </p:ext>
    </p:extLst>
  </p:cSld>
  <p:clrMapOvr>
    <a:masterClrMapping/>
  </p:clrMapOvr>
  <mc:AlternateContent xmlns:mc="http://schemas.openxmlformats.org/markup-compatibility/2006">
    <mc:Choice xmlns:p14="http://schemas.microsoft.com/office/powerpoint/2010/main" Requires="p14">
      <p:transition spd="slow" p14:dur="2000" advTm="38084"/>
    </mc:Choice>
    <mc:Fallback>
      <p:transition spd="slow" advTm="38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2761" y="359519"/>
            <a:ext cx="7582614" cy="1312069"/>
          </a:xfrm>
          <a:prstGeom prst="rect">
            <a:avLst/>
          </a:prstGeom>
          <a:noFill/>
          <a:ln/>
        </p:spPr>
        <p:txBody>
          <a:bodyPr wrap="square" lIns="0" tIns="0" rIns="0" bIns="0" rtlCol="0" anchor="t"/>
          <a:lstStyle/>
          <a:p>
            <a:pPr>
              <a:lnSpc>
                <a:spcPts val="5500"/>
              </a:lnSpc>
            </a:pPr>
            <a:r>
              <a:rPr lang="en-US" sz="4000" dirty="0">
                <a:solidFill>
                  <a:srgbClr val="FFFFFF"/>
                </a:solidFill>
                <a:latin typeface="Unbounded" pitchFamily="34" charset="0"/>
                <a:ea typeface="Unbounded" pitchFamily="34" charset="-122"/>
                <a:cs typeface="Unbounded" pitchFamily="34" charset="-120"/>
              </a:rPr>
              <a:t>Momentum Optimizer</a:t>
            </a:r>
            <a:endParaRPr lang="en-US" sz="4000" dirty="0"/>
          </a:p>
        </p:txBody>
      </p:sp>
      <p:sp>
        <p:nvSpPr>
          <p:cNvPr id="13" name="Rectangle 12">
            <a:extLst>
              <a:ext uri="{FF2B5EF4-FFF2-40B4-BE49-F238E27FC236}">
                <a16:creationId xmlns:a16="http://schemas.microsoft.com/office/drawing/2014/main" id="{AE4C4947-99F3-46DF-AE62-EC97D31E28AA}"/>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1">
            <a:extLst>
              <a:ext uri="{FF2B5EF4-FFF2-40B4-BE49-F238E27FC236}">
                <a16:creationId xmlns:a16="http://schemas.microsoft.com/office/drawing/2014/main" id="{2E988D83-68EF-4C51-BB83-E153E240EFD0}"/>
              </a:ext>
            </a:extLst>
          </p:cNvPr>
          <p:cNvSpPr/>
          <p:nvPr/>
        </p:nvSpPr>
        <p:spPr>
          <a:xfrm>
            <a:off x="632761" y="1890475"/>
            <a:ext cx="3135273" cy="328017"/>
          </a:xfrm>
          <a:prstGeom prst="rect">
            <a:avLst/>
          </a:prstGeom>
          <a:noFill/>
          <a:ln/>
        </p:spPr>
        <p:txBody>
          <a:bodyPr wrap="none" lIns="0" tIns="0" rIns="0" bIns="0" rtlCol="0" anchor="t"/>
          <a:lstStyle/>
          <a:p>
            <a:pPr>
              <a:lnSpc>
                <a:spcPts val="2550"/>
              </a:lnSpc>
            </a:pPr>
            <a:r>
              <a:rPr lang="en-US" sz="2800" dirty="0">
                <a:solidFill>
                  <a:srgbClr val="CAD6DE"/>
                </a:solidFill>
                <a:latin typeface="Unbounded" pitchFamily="34" charset="0"/>
              </a:rPr>
              <a:t>Mathematical Formula</a:t>
            </a:r>
            <a:endParaRPr lang="en-US" sz="2800" dirty="0">
              <a:solidFill>
                <a:schemeClr val="bg1"/>
              </a:solidFill>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349B0EBF-6EAD-4C16-BCBF-94B37A295267}"/>
                  </a:ext>
                </a:extLst>
              </p:cNvPr>
              <p:cNvSpPr/>
              <p:nvPr/>
            </p:nvSpPr>
            <p:spPr>
              <a:xfrm>
                <a:off x="1177233" y="2804587"/>
                <a:ext cx="5181601" cy="4616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𝛼</m:t>
                      </m:r>
                      <m:r>
                        <a:rPr lang="en-US" sz="2400" b="0" i="1" smtClean="0">
                          <a:solidFill>
                            <a:schemeClr val="bg1"/>
                          </a:solidFill>
                          <a:latin typeface="Cambria Math" panose="02040503050406030204" pitchFamily="18" charset="0"/>
                          <a:ea typeface="Cambria Math" panose="02040503050406030204" pitchFamily="18" charset="0"/>
                        </a:rPr>
                        <m:t> ∗</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𝑉</m:t>
                          </m:r>
                        </m:e>
                        <m:sub>
                          <m:r>
                            <a:rPr lang="en-US" sz="2400" b="0" i="1" smtClean="0">
                              <a:solidFill>
                                <a:schemeClr val="bg1"/>
                              </a:solidFill>
                              <a:latin typeface="Cambria Math" panose="02040503050406030204" pitchFamily="18" charset="0"/>
                              <a:ea typeface="Cambria Math" panose="02040503050406030204" pitchFamily="18" charset="0"/>
                            </a:rPr>
                            <m:t>𝑑𝑤</m:t>
                          </m:r>
                        </m:sub>
                      </m:sSub>
                    </m:oMath>
                  </m:oMathPara>
                </a14:m>
                <a:endParaRPr lang="en-US" sz="2400" dirty="0">
                  <a:solidFill>
                    <a:schemeClr val="bg1"/>
                  </a:solidFill>
                </a:endParaRPr>
              </a:p>
            </p:txBody>
          </p:sp>
        </mc:Choice>
        <mc:Fallback>
          <p:sp>
            <p:nvSpPr>
              <p:cNvPr id="12" name="Rectangle 11">
                <a:extLst>
                  <a:ext uri="{FF2B5EF4-FFF2-40B4-BE49-F238E27FC236}">
                    <a16:creationId xmlns:a16="http://schemas.microsoft.com/office/drawing/2014/main" id="{349B0EBF-6EAD-4C16-BCBF-94B37A295267}"/>
                  </a:ext>
                </a:extLst>
              </p:cNvPr>
              <p:cNvSpPr>
                <a:spLocks noRot="1" noChangeAspect="1" noMove="1" noResize="1" noEditPoints="1" noAdjustHandles="1" noChangeArrowheads="1" noChangeShapeType="1" noTextEdit="1"/>
              </p:cNvSpPr>
              <p:nvPr/>
            </p:nvSpPr>
            <p:spPr>
              <a:xfrm>
                <a:off x="1177233" y="2804587"/>
                <a:ext cx="5181601" cy="461665"/>
              </a:xfrm>
              <a:prstGeom prst="rect">
                <a:avLst/>
              </a:prstGeom>
              <a:blipFill>
                <a:blip r:embed="rId5"/>
                <a:stretch>
                  <a:fillRect b="-26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830D70B-9237-465D-AA02-3D45D234BB7C}"/>
              </a:ext>
            </a:extLst>
          </p:cNvPr>
          <p:cNvPicPr>
            <a:picLocks noChangeAspect="1"/>
          </p:cNvPicPr>
          <p:nvPr/>
        </p:nvPicPr>
        <p:blipFill>
          <a:blip r:embed="rId6"/>
          <a:stretch>
            <a:fillRect/>
          </a:stretch>
        </p:blipFill>
        <p:spPr>
          <a:xfrm>
            <a:off x="8466667" y="186494"/>
            <a:ext cx="5875866" cy="4406899"/>
          </a:xfrm>
          <a:prstGeom prst="rect">
            <a:avLst/>
          </a:prstGeom>
        </p:spPr>
      </p:pic>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9824EABD-20CF-45EB-8BDD-6ED59E60DE53}"/>
                  </a:ext>
                </a:extLst>
              </p:cNvPr>
              <p:cNvSpPr/>
              <p:nvPr/>
            </p:nvSpPr>
            <p:spPr>
              <a:xfrm>
                <a:off x="2006965" y="3433704"/>
                <a:ext cx="5181601"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𝑉</m:t>
                        </m:r>
                      </m:e>
                      <m:sub>
                        <m:r>
                          <a:rPr lang="en-US" sz="2400" b="0" i="1" smtClean="0">
                            <a:solidFill>
                              <a:schemeClr val="bg1"/>
                            </a:solidFill>
                            <a:latin typeface="Cambria Math" panose="02040503050406030204" pitchFamily="18" charset="0"/>
                            <a:ea typeface="Cambria Math" panose="02040503050406030204" pitchFamily="18" charset="0"/>
                          </a:rPr>
                          <m:t>𝑑𝑤𝑡</m:t>
                        </m:r>
                      </m:sub>
                    </m:sSub>
                  </m:oMath>
                </a14:m>
                <a:r>
                  <a:rPr lang="en-US" sz="2400" dirty="0">
                    <a:solidFill>
                      <a:schemeClr val="bg1"/>
                    </a:solidFill>
                  </a:rPr>
                  <a:t> = </a:t>
                </a:r>
                <a14:m>
                  <m:oMath xmlns:m="http://schemas.openxmlformats.org/officeDocument/2006/math">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smtClean="0">
                            <a:solidFill>
                              <a:schemeClr val="bg1"/>
                            </a:solidFill>
                            <a:latin typeface="Cambria Math" panose="02040503050406030204" pitchFamily="18" charset="0"/>
                            <a:ea typeface="Cambria Math" panose="02040503050406030204" pitchFamily="18" charset="0"/>
                          </a:rPr>
                          <m:t>𝛽</m:t>
                        </m:r>
                        <m:r>
                          <a:rPr lang="en-US" sz="2400" b="0" i="1" smtClean="0">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𝑉</m:t>
                        </m:r>
                      </m:e>
                      <m:sub>
                        <m:r>
                          <a:rPr lang="en-US" sz="2400" i="1">
                            <a:solidFill>
                              <a:schemeClr val="bg1"/>
                            </a:solidFill>
                            <a:latin typeface="Cambria Math" panose="02040503050406030204" pitchFamily="18" charset="0"/>
                            <a:ea typeface="Cambria Math" panose="02040503050406030204" pitchFamily="18" charset="0"/>
                          </a:rPr>
                          <m:t>𝑑𝑤𝑡</m:t>
                        </m:r>
                        <m:r>
                          <a:rPr lang="en-US" sz="2400" b="0" i="1" smtClean="0">
                            <a:solidFill>
                              <a:schemeClr val="bg1"/>
                            </a:solidFill>
                            <a:latin typeface="Cambria Math" panose="02040503050406030204" pitchFamily="18" charset="0"/>
                            <a:ea typeface="Cambria Math" panose="02040503050406030204" pitchFamily="18" charset="0"/>
                          </a:rPr>
                          <m:t>−1</m:t>
                        </m:r>
                      </m:sub>
                    </m:sSub>
                    <m:r>
                      <a:rPr lang="en-US" sz="2400" b="0" i="1" smtClean="0">
                        <a:solidFill>
                          <a:schemeClr val="bg1"/>
                        </a:solidFill>
                        <a:latin typeface="Cambria Math" panose="02040503050406030204" pitchFamily="18" charset="0"/>
                        <a:ea typeface="Cambria Math" panose="02040503050406030204" pitchFamily="18" charset="0"/>
                      </a:rPr>
                      <m:t>+</m:t>
                    </m:r>
                    <m:d>
                      <m:dPr>
                        <m:ctrlPr>
                          <a:rPr lang="en-US" sz="2400" b="0" i="1" smtClean="0">
                            <a:solidFill>
                              <a:schemeClr val="bg1"/>
                            </a:solidFill>
                            <a:latin typeface="Cambria Math" panose="02040503050406030204" pitchFamily="18" charset="0"/>
                            <a:ea typeface="Cambria Math" panose="02040503050406030204" pitchFamily="18" charset="0"/>
                          </a:rPr>
                        </m:ctrlPr>
                      </m:dPr>
                      <m:e>
                        <m:r>
                          <a:rPr lang="en-US" sz="2400" b="0" i="1" smtClean="0">
                            <a:solidFill>
                              <a:schemeClr val="bg1"/>
                            </a:solidFill>
                            <a:latin typeface="Cambria Math" panose="02040503050406030204" pitchFamily="18" charset="0"/>
                            <a:ea typeface="Cambria Math" panose="02040503050406030204" pitchFamily="18" charset="0"/>
                          </a:rPr>
                          <m:t>1−</m:t>
                        </m:r>
                        <m:r>
                          <a:rPr lang="en-US" sz="2400" b="0" i="1" smtClean="0">
                            <a:solidFill>
                              <a:schemeClr val="bg1"/>
                            </a:solidFill>
                            <a:latin typeface="Cambria Math" panose="02040503050406030204" pitchFamily="18" charset="0"/>
                            <a:ea typeface="Cambria Math" panose="02040503050406030204" pitchFamily="18" charset="0"/>
                          </a:rPr>
                          <m:t>𝛽</m:t>
                        </m:r>
                      </m:e>
                    </m:d>
                    <m:r>
                      <a:rPr lang="en-US" sz="2400" b="0" i="1" smtClean="0">
                        <a:solidFill>
                          <a:schemeClr val="bg1"/>
                        </a:solidFill>
                        <a:latin typeface="Cambria Math" panose="02040503050406030204" pitchFamily="18" charset="0"/>
                        <a:ea typeface="Cambria Math" panose="02040503050406030204" pitchFamily="18" charset="0"/>
                      </a:rPr>
                      <m:t>𝑑𝑊</m:t>
                    </m:r>
                  </m:oMath>
                </a14:m>
                <a:r>
                  <a:rPr lang="en-US" sz="2400" dirty="0">
                    <a:solidFill>
                      <a:schemeClr val="bg1"/>
                    </a:solidFill>
                  </a:rPr>
                  <a:t> </a:t>
                </a:r>
              </a:p>
            </p:txBody>
          </p:sp>
        </mc:Choice>
        <mc:Fallback>
          <p:sp>
            <p:nvSpPr>
              <p:cNvPr id="15" name="Rectangle 14">
                <a:extLst>
                  <a:ext uri="{FF2B5EF4-FFF2-40B4-BE49-F238E27FC236}">
                    <a16:creationId xmlns:a16="http://schemas.microsoft.com/office/drawing/2014/main" id="{9824EABD-20CF-45EB-8BDD-6ED59E60DE53}"/>
                  </a:ext>
                </a:extLst>
              </p:cNvPr>
              <p:cNvSpPr>
                <a:spLocks noRot="1" noChangeAspect="1" noMove="1" noResize="1" noEditPoints="1" noAdjustHandles="1" noChangeArrowheads="1" noChangeShapeType="1" noTextEdit="1"/>
              </p:cNvSpPr>
              <p:nvPr/>
            </p:nvSpPr>
            <p:spPr>
              <a:xfrm>
                <a:off x="2006965" y="3433704"/>
                <a:ext cx="5181601" cy="461665"/>
              </a:xfrm>
              <a:prstGeom prst="rect">
                <a:avLst/>
              </a:prstGeom>
              <a:blipFill>
                <a:blip r:embed="rId7"/>
                <a:stretch>
                  <a:fillRect l="-235" t="-10526" b="-2894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444B53E-C4A6-4438-B840-9985F0CA3D81}"/>
              </a:ext>
            </a:extLst>
          </p:cNvPr>
          <p:cNvPicPr>
            <a:picLocks noChangeAspect="1"/>
          </p:cNvPicPr>
          <p:nvPr/>
        </p:nvPicPr>
        <p:blipFill>
          <a:blip r:embed="rId8"/>
          <a:stretch>
            <a:fillRect/>
          </a:stretch>
        </p:blipFill>
        <p:spPr>
          <a:xfrm>
            <a:off x="1515898" y="4103704"/>
            <a:ext cx="5799302" cy="3857684"/>
          </a:xfrm>
          <a:prstGeom prst="rect">
            <a:avLst/>
          </a:prstGeom>
        </p:spPr>
      </p:pic>
      <p:sp>
        <p:nvSpPr>
          <p:cNvPr id="17" name="Text 1">
            <a:extLst>
              <a:ext uri="{FF2B5EF4-FFF2-40B4-BE49-F238E27FC236}">
                <a16:creationId xmlns:a16="http://schemas.microsoft.com/office/drawing/2014/main" id="{45EB92A5-13A6-4D27-9AF4-99DC68159963}"/>
              </a:ext>
            </a:extLst>
          </p:cNvPr>
          <p:cNvSpPr/>
          <p:nvPr/>
        </p:nvSpPr>
        <p:spPr>
          <a:xfrm>
            <a:off x="7744761" y="6191541"/>
            <a:ext cx="3135273" cy="328017"/>
          </a:xfrm>
          <a:prstGeom prst="rect">
            <a:avLst/>
          </a:prstGeom>
          <a:noFill/>
          <a:ln/>
        </p:spPr>
        <p:txBody>
          <a:bodyPr wrap="none" lIns="0" tIns="0" rIns="0" bIns="0" rtlCol="0" anchor="t"/>
          <a:lstStyle/>
          <a:p>
            <a:pPr>
              <a:lnSpc>
                <a:spcPts val="2550"/>
              </a:lnSpc>
            </a:pPr>
            <a:r>
              <a:rPr lang="en-US" sz="2800" dirty="0">
                <a:solidFill>
                  <a:srgbClr val="CAD6DE"/>
                </a:solidFill>
                <a:latin typeface="Unbounded" pitchFamily="34" charset="0"/>
              </a:rPr>
              <a:t>Exponentially Weighted </a:t>
            </a:r>
          </a:p>
          <a:p>
            <a:pPr>
              <a:lnSpc>
                <a:spcPts val="2550"/>
              </a:lnSpc>
            </a:pPr>
            <a:r>
              <a:rPr lang="en-US" sz="2800" dirty="0">
                <a:solidFill>
                  <a:srgbClr val="CAD6DE"/>
                </a:solidFill>
                <a:latin typeface="Unbounded" pitchFamily="34" charset="0"/>
              </a:rPr>
              <a:t>moving average</a:t>
            </a:r>
            <a:endParaRPr lang="en-US" sz="2800" dirty="0">
              <a:solidFill>
                <a:schemeClr val="bg1"/>
              </a:solidFill>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18" name="Ink 17">
                <a:extLst>
                  <a:ext uri="{FF2B5EF4-FFF2-40B4-BE49-F238E27FC236}">
                    <a16:creationId xmlns:a16="http://schemas.microsoft.com/office/drawing/2014/main" id="{F11E46D7-235B-4320-9400-6F8E230C9B23}"/>
                  </a:ext>
                </a:extLst>
              </p14:cNvPr>
              <p14:cNvContentPartPr/>
              <p14:nvPr>
                <p:extLst>
                  <p:ext uri="{42D2F446-02D8-4167-A562-619A0277C38B}">
                    <p15:isNarration xmlns:p15="http://schemas.microsoft.com/office/powerpoint/2012/main" val="1"/>
                  </p:ext>
                </p:extLst>
              </p14:nvPr>
            </p14:nvContentPartPr>
            <p14:xfrm>
              <a:off x="9222840" y="1982520"/>
              <a:ext cx="1787760" cy="646200"/>
            </p14:xfrm>
          </p:contentPart>
        </mc:Choice>
        <mc:Fallback>
          <p:pic>
            <p:nvPicPr>
              <p:cNvPr id="18" name="Ink 17">
                <a:extLst>
                  <a:ext uri="{FF2B5EF4-FFF2-40B4-BE49-F238E27FC236}">
                    <a16:creationId xmlns:a16="http://schemas.microsoft.com/office/drawing/2014/main" id="{F11E46D7-235B-4320-9400-6F8E230C9B23}"/>
                  </a:ext>
                </a:extLst>
              </p:cNvPr>
              <p:cNvPicPr>
                <a:picLocks noGrp="1" noRot="1" noChangeAspect="1" noMove="1" noResize="1" noEditPoints="1" noAdjustHandles="1" noChangeArrowheads="1" noChangeShapeType="1"/>
              </p:cNvPicPr>
              <p:nvPr/>
            </p:nvPicPr>
            <p:blipFill>
              <a:blip r:embed="rId10"/>
              <a:stretch>
                <a:fillRect/>
              </a:stretch>
            </p:blipFill>
            <p:spPr>
              <a:xfrm>
                <a:off x="9213480" y="1973160"/>
                <a:ext cx="1806480" cy="664920"/>
              </a:xfrm>
              <a:prstGeom prst="rect">
                <a:avLst/>
              </a:prstGeom>
            </p:spPr>
          </p:pic>
        </mc:Fallback>
      </mc:AlternateContent>
      <p:pic>
        <p:nvPicPr>
          <p:cNvPr id="19" name="Audio 18">
            <a:hlinkClick r:id="" action="ppaction://media"/>
            <a:extLst>
              <a:ext uri="{FF2B5EF4-FFF2-40B4-BE49-F238E27FC236}">
                <a16:creationId xmlns:a16="http://schemas.microsoft.com/office/drawing/2014/main" id="{81D7380A-3665-4ECE-B940-D06B368ECCD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2430846679"/>
      </p:ext>
    </p:extLst>
  </p:cSld>
  <p:clrMapOvr>
    <a:masterClrMapping/>
  </p:clrMapOvr>
  <mc:AlternateContent xmlns:mc="http://schemas.openxmlformats.org/markup-compatibility/2006">
    <mc:Choice xmlns:p14="http://schemas.microsoft.com/office/powerpoint/2010/main" Requires="p14">
      <p:transition spd="slow" p14:dur="2000" advTm="69941"/>
    </mc:Choice>
    <mc:Fallback>
      <p:transition spd="slow" advTm="69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59"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md type="call" cmd="playFrom(0.0)">
                                      <p:cBhvr>
                                        <p:cTn id="9"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017562" y="359520"/>
            <a:ext cx="7582614" cy="962084"/>
          </a:xfrm>
          <a:prstGeom prst="rect">
            <a:avLst/>
          </a:prstGeom>
          <a:noFill/>
          <a:ln/>
        </p:spPr>
        <p:txBody>
          <a:bodyPr wrap="square" lIns="0" tIns="0" rIns="0" bIns="0" rtlCol="0" anchor="t"/>
          <a:lstStyle/>
          <a:p>
            <a:pPr>
              <a:lnSpc>
                <a:spcPts val="5500"/>
              </a:lnSpc>
            </a:pPr>
            <a:r>
              <a:rPr lang="en-US" sz="4000" dirty="0" err="1">
                <a:solidFill>
                  <a:srgbClr val="FFFFFF"/>
                </a:solidFill>
                <a:latin typeface="Unbounded" pitchFamily="34" charset="0"/>
                <a:ea typeface="Unbounded" pitchFamily="34" charset="-122"/>
                <a:cs typeface="Unbounded" pitchFamily="34" charset="-120"/>
              </a:rPr>
              <a:t>RMSprop</a:t>
            </a:r>
            <a:r>
              <a:rPr lang="en-US" sz="4000" dirty="0">
                <a:solidFill>
                  <a:srgbClr val="FFFFFF"/>
                </a:solidFill>
                <a:latin typeface="Unbounded" pitchFamily="34" charset="0"/>
                <a:ea typeface="Unbounded" pitchFamily="34" charset="-122"/>
                <a:cs typeface="Unbounded" pitchFamily="34" charset="-120"/>
              </a:rPr>
              <a:t> Optimizer:</a:t>
            </a:r>
            <a:endParaRPr lang="en-US" sz="4000" dirty="0"/>
          </a:p>
        </p:txBody>
      </p:sp>
      <p:sp>
        <p:nvSpPr>
          <p:cNvPr id="13" name="Rectangle 12">
            <a:extLst>
              <a:ext uri="{FF2B5EF4-FFF2-40B4-BE49-F238E27FC236}">
                <a16:creationId xmlns:a16="http://schemas.microsoft.com/office/drawing/2014/main" id="{AE4C4947-99F3-46DF-AE62-EC97D31E28AA}"/>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02DF1C-9340-44B2-ACC2-D195BD548EB8}"/>
              </a:ext>
            </a:extLst>
          </p:cNvPr>
          <p:cNvSpPr txBox="1"/>
          <p:nvPr/>
        </p:nvSpPr>
        <p:spPr>
          <a:xfrm>
            <a:off x="6017562" y="1130048"/>
            <a:ext cx="7887057" cy="1200329"/>
          </a:xfrm>
          <a:prstGeom prst="rect">
            <a:avLst/>
          </a:prstGeom>
          <a:noFill/>
        </p:spPr>
        <p:txBody>
          <a:bodyPr wrap="square" rtlCol="0">
            <a:spAutoFit/>
          </a:bodyPr>
          <a:lstStyle/>
          <a:p>
            <a:r>
              <a:rPr lang="en-US" sz="2400" dirty="0" err="1">
                <a:solidFill>
                  <a:schemeClr val="bg1"/>
                </a:solidFill>
              </a:rPr>
              <a:t>RMSprop</a:t>
            </a:r>
            <a:r>
              <a:rPr lang="en-US" sz="2400" dirty="0">
                <a:solidFill>
                  <a:schemeClr val="bg1"/>
                </a:solidFill>
              </a:rPr>
              <a:t> (Root Mean Square Propagation) is an optimization algorithm designed to adapt the learning rate for each parameter based on the moving average of squared gradients.</a:t>
            </a:r>
            <a:endParaRPr lang="en-US" dirty="0"/>
          </a:p>
        </p:txBody>
      </p:sp>
      <p:sp>
        <p:nvSpPr>
          <p:cNvPr id="24" name="Text 1">
            <a:extLst>
              <a:ext uri="{FF2B5EF4-FFF2-40B4-BE49-F238E27FC236}">
                <a16:creationId xmlns:a16="http://schemas.microsoft.com/office/drawing/2014/main" id="{5EC41110-6B9E-4290-80D1-425BF7522085}"/>
              </a:ext>
            </a:extLst>
          </p:cNvPr>
          <p:cNvSpPr/>
          <p:nvPr/>
        </p:nvSpPr>
        <p:spPr>
          <a:xfrm>
            <a:off x="6017562" y="2889542"/>
            <a:ext cx="3135273" cy="328017"/>
          </a:xfrm>
          <a:prstGeom prst="rect">
            <a:avLst/>
          </a:prstGeom>
          <a:noFill/>
          <a:ln/>
        </p:spPr>
        <p:txBody>
          <a:bodyPr wrap="none" lIns="0" tIns="0" rIns="0" bIns="0" rtlCol="0" anchor="t"/>
          <a:lstStyle/>
          <a:p>
            <a:pPr>
              <a:lnSpc>
                <a:spcPts val="2550"/>
              </a:lnSpc>
            </a:pPr>
            <a:r>
              <a:rPr lang="en-US" sz="2800" dirty="0">
                <a:solidFill>
                  <a:srgbClr val="CAD6DE"/>
                </a:solidFill>
                <a:latin typeface="Unbounded" pitchFamily="34" charset="0"/>
              </a:rPr>
              <a:t>Mathematical Formula</a:t>
            </a:r>
            <a:endParaRPr lang="en-US" sz="2800" dirty="0">
              <a:solidFill>
                <a:schemeClr val="bg1"/>
              </a:solidFill>
            </a:endParaRPr>
          </a:p>
        </p:txBody>
      </p: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A81A6233-89AA-41D5-8407-DB1A93A5BADA}"/>
                  </a:ext>
                </a:extLst>
              </p:cNvPr>
              <p:cNvSpPr/>
              <p:nvPr/>
            </p:nvSpPr>
            <p:spPr>
              <a:xfrm>
                <a:off x="7704666" y="3617387"/>
                <a:ext cx="5181601" cy="86267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𝑤𝑡</m:t>
                      </m:r>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f>
                        <m:fPr>
                          <m:ctrlPr>
                            <a:rPr lang="el-GR" sz="2400" i="1" dirty="0" smtClean="0">
                              <a:solidFill>
                                <a:schemeClr val="bg1"/>
                              </a:solidFill>
                              <a:latin typeface="Cambria Math" panose="02040503050406030204" pitchFamily="18" charset="0"/>
                            </a:rPr>
                          </m:ctrlPr>
                        </m:fPr>
                        <m:num>
                          <m:r>
                            <m:rPr>
                              <m:nor/>
                            </m:rPr>
                            <a:rPr lang="el-GR" sz="2400" dirty="0">
                              <a:solidFill>
                                <a:schemeClr val="bg1"/>
                              </a:solidFill>
                            </a:rPr>
                            <m:t>η</m:t>
                          </m:r>
                        </m:num>
                        <m:den>
                          <m:rad>
                            <m:radPr>
                              <m:degHide m:val="on"/>
                              <m:ctrlPr>
                                <a:rPr lang="el-GR" sz="2400" i="1" dirty="0" smtClean="0">
                                  <a:solidFill>
                                    <a:schemeClr val="bg1"/>
                                  </a:solidFill>
                                  <a:latin typeface="Cambria Math" panose="02040503050406030204" pitchFamily="18" charset="0"/>
                                </a:rPr>
                              </m:ctrlPr>
                            </m:radPr>
                            <m:deg/>
                            <m:e>
                              <m:sSub>
                                <m:sSubPr>
                                  <m:ctrlPr>
                                    <a:rPr lang="el-GR" sz="2400" i="1" dirty="0" smtClean="0">
                                      <a:solidFill>
                                        <a:schemeClr val="bg1"/>
                                      </a:solidFill>
                                      <a:latin typeface="Cambria Math" panose="02040503050406030204" pitchFamily="18" charset="0"/>
                                    </a:rPr>
                                  </m:ctrlPr>
                                </m:sSubPr>
                                <m:e>
                                  <m:r>
                                    <a:rPr lang="en-US" sz="2400" b="0" i="1" dirty="0" smtClean="0">
                                      <a:solidFill>
                                        <a:schemeClr val="bg1"/>
                                      </a:solidFill>
                                      <a:latin typeface="Cambria Math" panose="02040503050406030204" pitchFamily="18" charset="0"/>
                                    </a:rPr>
                                    <m:t>𝑣</m:t>
                                  </m:r>
                                </m:e>
                                <m:sub>
                                  <m:r>
                                    <a:rPr lang="en-US" sz="2400" b="0" i="1" dirty="0" smtClean="0">
                                      <a:solidFill>
                                        <a:schemeClr val="bg1"/>
                                      </a:solidFill>
                                      <a:latin typeface="Cambria Math" panose="02040503050406030204" pitchFamily="18" charset="0"/>
                                    </a:rPr>
                                    <m:t>𝑡</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ea typeface="Cambria Math" panose="02040503050406030204" pitchFamily="18" charset="0"/>
                                </a:rPr>
                                <m:t>∈</m:t>
                              </m:r>
                            </m:e>
                          </m:rad>
                        </m:den>
                      </m:f>
                      <m:r>
                        <m:rPr>
                          <m:nor/>
                        </m:rPr>
                        <a:rPr lang="en-US" sz="2400" b="0" i="0" dirty="0" smtClean="0">
                          <a:solidFill>
                            <a:schemeClr val="bg1"/>
                          </a:solidFill>
                        </a:rPr>
                        <m:t>.</m:t>
                      </m:r>
                      <m:f>
                        <m:fPr>
                          <m:ctrlPr>
                            <a:rPr lang="en-US" sz="2400" b="0" i="1" dirty="0" smtClean="0">
                              <a:solidFill>
                                <a:schemeClr val="bg1"/>
                              </a:solidFill>
                              <a:latin typeface="Cambria Math" panose="02040503050406030204" pitchFamily="18" charset="0"/>
                            </a:rPr>
                          </m:ctrlPr>
                        </m:fPr>
                        <m:num>
                          <m:r>
                            <a:rPr lang="en-US" sz="2400" b="0" i="1" dirty="0" smtClean="0">
                              <a:solidFill>
                                <a:schemeClr val="bg1"/>
                              </a:solidFill>
                              <a:latin typeface="Cambria Math" panose="02040503050406030204" pitchFamily="18" charset="0"/>
                            </a:rPr>
                            <m:t>𝑑𝐿</m:t>
                          </m:r>
                        </m:num>
                        <m:den>
                          <m:r>
                            <a:rPr lang="en-US" sz="2400" b="0" i="1" dirty="0" smtClean="0">
                              <a:solidFill>
                                <a:schemeClr val="bg1"/>
                              </a:solidFill>
                              <a:latin typeface="Cambria Math" panose="02040503050406030204" pitchFamily="18" charset="0"/>
                            </a:rPr>
                            <m:t>𝑑𝑤</m:t>
                          </m:r>
                        </m:den>
                      </m:f>
                    </m:oMath>
                  </m:oMathPara>
                </a14:m>
                <a:endParaRPr lang="en-US" sz="2400" dirty="0">
                  <a:solidFill>
                    <a:schemeClr val="bg1"/>
                  </a:solidFill>
                </a:endParaRPr>
              </a:p>
            </p:txBody>
          </p:sp>
        </mc:Choice>
        <mc:Fallback>
          <p:sp>
            <p:nvSpPr>
              <p:cNvPr id="26" name="Rectangle 25">
                <a:extLst>
                  <a:ext uri="{FF2B5EF4-FFF2-40B4-BE49-F238E27FC236}">
                    <a16:creationId xmlns:a16="http://schemas.microsoft.com/office/drawing/2014/main" id="{A81A6233-89AA-41D5-8407-DB1A93A5BADA}"/>
                  </a:ext>
                </a:extLst>
              </p:cNvPr>
              <p:cNvSpPr>
                <a:spLocks noRot="1" noChangeAspect="1" noMove="1" noResize="1" noEditPoints="1" noAdjustHandles="1" noChangeArrowheads="1" noChangeShapeType="1" noTextEdit="1"/>
              </p:cNvSpPr>
              <p:nvPr/>
            </p:nvSpPr>
            <p:spPr>
              <a:xfrm>
                <a:off x="7704666" y="3617387"/>
                <a:ext cx="5181601" cy="862672"/>
              </a:xfrm>
              <a:prstGeom prst="rect">
                <a:avLst/>
              </a:prstGeom>
              <a:blipFill>
                <a:blip r:embed="rId5"/>
                <a:stretch>
                  <a:fillRect/>
                </a:stretch>
              </a:blipFill>
            </p:spPr>
            <p:txBody>
              <a:bodyPr/>
              <a:lstStyle/>
              <a:p>
                <a:r>
                  <a:rPr lang="en-US">
                    <a:noFill/>
                  </a:rPr>
                  <a:t> </a:t>
                </a:r>
              </a:p>
            </p:txBody>
          </p:sp>
        </mc:Fallback>
      </mc:AlternateContent>
      <p:pic>
        <p:nvPicPr>
          <p:cNvPr id="10" name="Image 0" descr="preencoded.png">
            <a:extLst>
              <a:ext uri="{FF2B5EF4-FFF2-40B4-BE49-F238E27FC236}">
                <a16:creationId xmlns:a16="http://schemas.microsoft.com/office/drawing/2014/main" id="{95721FC8-C828-4773-A4EE-CB9C736EBF18}"/>
              </a:ext>
            </a:extLst>
          </p:cNvPr>
          <p:cNvPicPr>
            <a:picLocks noChangeAspect="1"/>
          </p:cNvPicPr>
          <p:nvPr/>
        </p:nvPicPr>
        <p:blipFill>
          <a:blip r:embed="rId6"/>
          <a:stretch>
            <a:fillRect/>
          </a:stretch>
        </p:blipFill>
        <p:spPr>
          <a:xfrm>
            <a:off x="0" y="0"/>
            <a:ext cx="5486400" cy="8229600"/>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50D758DD-6249-49AE-ADD3-8FAB396E9CEB}"/>
                  </a:ext>
                </a:extLst>
              </p:cNvPr>
              <p:cNvSpPr/>
              <p:nvPr/>
            </p:nvSpPr>
            <p:spPr>
              <a:xfrm>
                <a:off x="7704666" y="4639064"/>
                <a:ext cx="5181601" cy="81804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𝑣</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𝛽</m:t>
                      </m:r>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𝑣</m:t>
                          </m:r>
                        </m:e>
                        <m:sub>
                          <m:r>
                            <a:rPr lang="en-US" sz="2400" b="0" i="1" smtClean="0">
                              <a:solidFill>
                                <a:schemeClr val="bg1"/>
                              </a:solidFill>
                              <a:latin typeface="Cambria Math" panose="02040503050406030204" pitchFamily="18" charset="0"/>
                              <a:ea typeface="Cambria Math" panose="02040503050406030204" pitchFamily="18" charset="0"/>
                            </a:rPr>
                            <m:t>𝑡</m:t>
                          </m:r>
                          <m:r>
                            <a:rPr lang="en-US" sz="2400" b="0" i="1" smtClean="0">
                              <a:solidFill>
                                <a:schemeClr val="bg1"/>
                              </a:solidFill>
                              <a:latin typeface="Cambria Math" panose="02040503050406030204" pitchFamily="18" charset="0"/>
                              <a:ea typeface="Cambria Math" panose="02040503050406030204" pitchFamily="18" charset="0"/>
                            </a:rPr>
                            <m:t>−1</m:t>
                          </m:r>
                        </m:sub>
                      </m:sSub>
                      <m:r>
                        <a:rPr lang="en-US" sz="2400" b="0" i="1" smtClean="0">
                          <a:solidFill>
                            <a:schemeClr val="bg1"/>
                          </a:solidFill>
                          <a:latin typeface="Cambria Math" panose="02040503050406030204" pitchFamily="18" charset="0"/>
                          <a:ea typeface="Cambria Math" panose="02040503050406030204" pitchFamily="18" charset="0"/>
                        </a:rPr>
                        <m:t>+(1−</m:t>
                      </m:r>
                      <m:r>
                        <a:rPr lang="en-US" sz="2400" b="0" i="1" smtClean="0">
                          <a:solidFill>
                            <a:schemeClr val="bg1"/>
                          </a:solidFill>
                          <a:latin typeface="Cambria Math" panose="02040503050406030204" pitchFamily="18" charset="0"/>
                          <a:ea typeface="Cambria Math" panose="02040503050406030204" pitchFamily="18" charset="0"/>
                        </a:rPr>
                        <m:t>𝛽</m:t>
                      </m:r>
                      <m:r>
                        <a:rPr lang="en-US" sz="2400" b="0" i="1" smtClean="0">
                          <a:solidFill>
                            <a:schemeClr val="bg1"/>
                          </a:solidFill>
                          <a:latin typeface="Cambria Math" panose="02040503050406030204" pitchFamily="18" charset="0"/>
                          <a:ea typeface="Cambria Math" panose="02040503050406030204" pitchFamily="18" charset="0"/>
                        </a:rPr>
                        <m:t>)</m:t>
                      </m:r>
                      <m:sSup>
                        <m:sSupPr>
                          <m:ctrlPr>
                            <a:rPr lang="en-US" sz="2400" b="0" i="1" dirty="0" smtClean="0">
                              <a:solidFill>
                                <a:schemeClr val="bg1"/>
                              </a:solidFill>
                              <a:latin typeface="Cambria Math" panose="02040503050406030204" pitchFamily="18" charset="0"/>
                            </a:rPr>
                          </m:ctrlPr>
                        </m:sSupPr>
                        <m:e>
                          <m:r>
                            <a:rPr lang="en-US" sz="2400" b="0" i="1" dirty="0" smtClean="0">
                              <a:solidFill>
                                <a:schemeClr val="bg1"/>
                              </a:solidFill>
                              <a:latin typeface="Cambria Math" panose="02040503050406030204" pitchFamily="18" charset="0"/>
                            </a:rPr>
                            <m:t>(</m:t>
                          </m:r>
                          <m:f>
                            <m:fPr>
                              <m:ctrlPr>
                                <a:rPr lang="en-US" sz="2400" b="0" i="1" dirty="0" smtClean="0">
                                  <a:solidFill>
                                    <a:schemeClr val="bg1"/>
                                  </a:solidFill>
                                  <a:latin typeface="Cambria Math" panose="02040503050406030204" pitchFamily="18" charset="0"/>
                                </a:rPr>
                              </m:ctrlPr>
                            </m:fPr>
                            <m:num>
                              <m:r>
                                <a:rPr lang="en-US" sz="2400" b="0" i="1" dirty="0" smtClean="0">
                                  <a:solidFill>
                                    <a:schemeClr val="bg1"/>
                                  </a:solidFill>
                                  <a:latin typeface="Cambria Math" panose="02040503050406030204" pitchFamily="18" charset="0"/>
                                </a:rPr>
                                <m:t>𝑑𝐿</m:t>
                              </m:r>
                            </m:num>
                            <m:den>
                              <m:r>
                                <a:rPr lang="en-US" sz="2400" b="0" i="1" dirty="0" smtClean="0">
                                  <a:solidFill>
                                    <a:schemeClr val="bg1"/>
                                  </a:solidFill>
                                  <a:latin typeface="Cambria Math" panose="02040503050406030204" pitchFamily="18" charset="0"/>
                                </a:rPr>
                                <m:t>𝑑𝑤</m:t>
                              </m:r>
                            </m:den>
                          </m:f>
                          <m:r>
                            <a:rPr lang="en-US" sz="2400" b="0" i="1" dirty="0" smtClean="0">
                              <a:solidFill>
                                <a:schemeClr val="bg1"/>
                              </a:solidFill>
                              <a:latin typeface="Cambria Math" panose="02040503050406030204" pitchFamily="18" charset="0"/>
                            </a:rPr>
                            <m:t>)</m:t>
                          </m:r>
                        </m:e>
                        <m:sup>
                          <m:r>
                            <a:rPr lang="en-US" sz="2400" b="0" i="1" dirty="0" smtClean="0">
                              <a:solidFill>
                                <a:schemeClr val="bg1"/>
                              </a:solidFill>
                              <a:latin typeface="Cambria Math" panose="02040503050406030204" pitchFamily="18" charset="0"/>
                            </a:rPr>
                            <m:t>2</m:t>
                          </m:r>
                        </m:sup>
                      </m:sSup>
                    </m:oMath>
                  </m:oMathPara>
                </a14:m>
                <a:endParaRPr lang="en-US" sz="2400" dirty="0">
                  <a:solidFill>
                    <a:schemeClr val="bg1"/>
                  </a:solidFill>
                </a:endParaRPr>
              </a:p>
            </p:txBody>
          </p:sp>
        </mc:Choice>
        <mc:Fallback>
          <p:sp>
            <p:nvSpPr>
              <p:cNvPr id="11" name="Rectangle 10">
                <a:extLst>
                  <a:ext uri="{FF2B5EF4-FFF2-40B4-BE49-F238E27FC236}">
                    <a16:creationId xmlns:a16="http://schemas.microsoft.com/office/drawing/2014/main" id="{50D758DD-6249-49AE-ADD3-8FAB396E9CEB}"/>
                  </a:ext>
                </a:extLst>
              </p:cNvPr>
              <p:cNvSpPr>
                <a:spLocks noRot="1" noChangeAspect="1" noMove="1" noResize="1" noEditPoints="1" noAdjustHandles="1" noChangeArrowheads="1" noChangeShapeType="1" noTextEdit="1"/>
              </p:cNvSpPr>
              <p:nvPr/>
            </p:nvSpPr>
            <p:spPr>
              <a:xfrm>
                <a:off x="7704666" y="4639064"/>
                <a:ext cx="5181601" cy="818044"/>
              </a:xfrm>
              <a:prstGeom prst="rect">
                <a:avLst/>
              </a:prstGeom>
              <a:blipFill>
                <a:blip r:embed="rId7"/>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8325BFC9-95CA-4799-ACCE-CAB849EA93CC}"/>
              </a:ext>
            </a:extLst>
          </p:cNvPr>
          <p:cNvPicPr>
            <a:picLocks noChangeAspect="1"/>
          </p:cNvPicPr>
          <p:nvPr/>
        </p:nvPicPr>
        <p:blipFill rotWithShape="1">
          <a:blip r:embed="rId8"/>
          <a:srcRect l="5141" t="29721" r="36453" b="41644"/>
          <a:stretch/>
        </p:blipFill>
        <p:spPr>
          <a:xfrm>
            <a:off x="8450181" y="5933492"/>
            <a:ext cx="3690569" cy="1936588"/>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16" name="Ink 15">
                <a:extLst>
                  <a:ext uri="{FF2B5EF4-FFF2-40B4-BE49-F238E27FC236}">
                    <a16:creationId xmlns:a16="http://schemas.microsoft.com/office/drawing/2014/main" id="{F3BFDCA2-2905-4B11-A299-D26D480C386E}"/>
                  </a:ext>
                </a:extLst>
              </p14:cNvPr>
              <p14:cNvContentPartPr/>
              <p14:nvPr>
                <p:extLst>
                  <p:ext uri="{42D2F446-02D8-4167-A562-619A0277C38B}">
                    <p15:isNarration xmlns:p15="http://schemas.microsoft.com/office/powerpoint/2012/main" val="1"/>
                  </p:ext>
                </p:extLst>
              </p14:nvPr>
            </p14:nvContentPartPr>
            <p14:xfrm>
              <a:off x="7976160" y="3829680"/>
              <a:ext cx="4251240" cy="3709800"/>
            </p14:xfrm>
          </p:contentPart>
        </mc:Choice>
        <mc:Fallback>
          <p:pic>
            <p:nvPicPr>
              <p:cNvPr id="16" name="Ink 15">
                <a:extLst>
                  <a:ext uri="{FF2B5EF4-FFF2-40B4-BE49-F238E27FC236}">
                    <a16:creationId xmlns:a16="http://schemas.microsoft.com/office/drawing/2014/main" id="{F3BFDCA2-2905-4B11-A299-D26D480C386E}"/>
                  </a:ext>
                </a:extLst>
              </p:cNvPr>
              <p:cNvPicPr>
                <a:picLocks noGrp="1" noRot="1" noChangeAspect="1" noMove="1" noResize="1" noEditPoints="1" noAdjustHandles="1" noChangeArrowheads="1" noChangeShapeType="1"/>
              </p:cNvPicPr>
              <p:nvPr/>
            </p:nvPicPr>
            <p:blipFill>
              <a:blip r:embed="rId10"/>
              <a:stretch>
                <a:fillRect/>
              </a:stretch>
            </p:blipFill>
            <p:spPr>
              <a:xfrm>
                <a:off x="7966800" y="3820320"/>
                <a:ext cx="4269960" cy="3728520"/>
              </a:xfrm>
              <a:prstGeom prst="rect">
                <a:avLst/>
              </a:prstGeom>
            </p:spPr>
          </p:pic>
        </mc:Fallback>
      </mc:AlternateContent>
      <p:pic>
        <p:nvPicPr>
          <p:cNvPr id="17" name="Audio 16">
            <a:hlinkClick r:id="" action="ppaction://media"/>
            <a:extLst>
              <a:ext uri="{FF2B5EF4-FFF2-40B4-BE49-F238E27FC236}">
                <a16:creationId xmlns:a16="http://schemas.microsoft.com/office/drawing/2014/main" id="{0908D0BD-FB57-4AED-9A61-D227F556C1A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3717727733"/>
      </p:ext>
    </p:extLst>
  </p:cSld>
  <p:clrMapOvr>
    <a:masterClrMapping/>
  </p:clrMapOvr>
  <mc:AlternateContent xmlns:mc="http://schemas.openxmlformats.org/markup-compatibility/2006">
    <mc:Choice xmlns:p14="http://schemas.microsoft.com/office/powerpoint/2010/main" Requires="p14">
      <p:transition spd="slow" p14:dur="2000" advTm="64405"/>
    </mc:Choice>
    <mc:Fallback>
      <p:transition spd="slow" advTm="64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5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F93DE32D-8E93-4B08-8D7B-30EBA9F0477A}"/>
              </a:ext>
            </a:extLst>
          </p:cNvPr>
          <p:cNvSpPr/>
          <p:nvPr/>
        </p:nvSpPr>
        <p:spPr>
          <a:xfrm>
            <a:off x="780617" y="670417"/>
            <a:ext cx="3135273" cy="328017"/>
          </a:xfrm>
          <a:prstGeom prst="rect">
            <a:avLst/>
          </a:prstGeom>
          <a:noFill/>
          <a:ln/>
        </p:spPr>
        <p:txBody>
          <a:bodyPr wrap="none" lIns="0" tIns="0" rIns="0" bIns="0" rtlCol="0" anchor="t"/>
          <a:lstStyle/>
          <a:p>
            <a:pPr marL="0" indent="0" algn="l">
              <a:lnSpc>
                <a:spcPts val="2550"/>
              </a:lnSpc>
              <a:buNone/>
            </a:pPr>
            <a:r>
              <a:rPr lang="en-US" sz="2800" dirty="0">
                <a:solidFill>
                  <a:srgbClr val="CAD6DE"/>
                </a:solidFill>
                <a:latin typeface="Unbounded" pitchFamily="34" charset="0"/>
              </a:rPr>
              <a:t>How it works</a:t>
            </a:r>
            <a:endParaRPr lang="en-US" sz="2800" dirty="0"/>
          </a:p>
        </p:txBody>
      </p:sp>
      <p:sp>
        <p:nvSpPr>
          <p:cNvPr id="3" name="TextBox 2">
            <a:extLst>
              <a:ext uri="{FF2B5EF4-FFF2-40B4-BE49-F238E27FC236}">
                <a16:creationId xmlns:a16="http://schemas.microsoft.com/office/drawing/2014/main" id="{E7192FDB-C092-4308-A591-626F33141F62}"/>
              </a:ext>
            </a:extLst>
          </p:cNvPr>
          <p:cNvSpPr txBox="1"/>
          <p:nvPr/>
        </p:nvSpPr>
        <p:spPr>
          <a:xfrm>
            <a:off x="780617" y="1300283"/>
            <a:ext cx="8037106" cy="1938992"/>
          </a:xfrm>
          <a:prstGeom prst="rect">
            <a:avLst/>
          </a:prstGeom>
          <a:noFill/>
        </p:spPr>
        <p:txBody>
          <a:bodyPr wrap="square" rtlCol="0">
            <a:spAutoFit/>
          </a:bodyPr>
          <a:lstStyle/>
          <a:p>
            <a:pPr marL="457200" indent="-457200">
              <a:buFont typeface="+mj-lt"/>
              <a:buAutoNum type="arabicPeriod"/>
            </a:pPr>
            <a:r>
              <a:rPr lang="en-US" sz="2400" dirty="0">
                <a:solidFill>
                  <a:schemeClr val="bg1"/>
                </a:solidFill>
              </a:rPr>
              <a:t>Maintains a moving average of squared gradients.</a:t>
            </a:r>
          </a:p>
          <a:p>
            <a:pPr marL="457200" indent="-457200">
              <a:buFont typeface="+mj-lt"/>
              <a:buAutoNum type="arabicPeriod"/>
            </a:pPr>
            <a:r>
              <a:rPr lang="en-US" sz="2400" dirty="0">
                <a:solidFill>
                  <a:schemeClr val="bg1"/>
                </a:solidFill>
              </a:rPr>
              <a:t>Divides the learning rate by the root mean square of these averages to normalize updates.</a:t>
            </a:r>
          </a:p>
          <a:p>
            <a:pPr marL="457200" indent="-457200">
              <a:buFont typeface="+mj-lt"/>
              <a:buAutoNum type="arabicPeriod"/>
            </a:pPr>
            <a:r>
              <a:rPr lang="en-US" sz="2400" dirty="0">
                <a:solidFill>
                  <a:schemeClr val="bg1"/>
                </a:solidFill>
              </a:rPr>
              <a:t>Helps handle non-stationary objectives and smooth convergence</a:t>
            </a:r>
            <a:endParaRPr lang="en-US" dirty="0"/>
          </a:p>
        </p:txBody>
      </p:sp>
      <p:sp>
        <p:nvSpPr>
          <p:cNvPr id="4" name="Rectangle 3">
            <a:extLst>
              <a:ext uri="{FF2B5EF4-FFF2-40B4-BE49-F238E27FC236}">
                <a16:creationId xmlns:a16="http://schemas.microsoft.com/office/drawing/2014/main" id="{F503E79B-D5A2-41E3-9DE6-67E94C8BB377}"/>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a:extLst>
              <a:ext uri="{FF2B5EF4-FFF2-40B4-BE49-F238E27FC236}">
                <a16:creationId xmlns:a16="http://schemas.microsoft.com/office/drawing/2014/main" id="{2E01988C-157C-4250-9D81-9D43A9F585DC}"/>
              </a:ext>
            </a:extLst>
          </p:cNvPr>
          <p:cNvSpPr/>
          <p:nvPr/>
        </p:nvSpPr>
        <p:spPr>
          <a:xfrm>
            <a:off x="780617" y="3541124"/>
            <a:ext cx="3135273" cy="328017"/>
          </a:xfrm>
          <a:prstGeom prst="rect">
            <a:avLst/>
          </a:prstGeom>
          <a:noFill/>
          <a:ln/>
        </p:spPr>
        <p:txBody>
          <a:bodyPr wrap="none" lIns="0" tIns="0" rIns="0" bIns="0" rtlCol="0" anchor="t"/>
          <a:lstStyle/>
          <a:p>
            <a:pPr marL="0" indent="0" algn="l">
              <a:lnSpc>
                <a:spcPts val="2550"/>
              </a:lnSpc>
              <a:buNone/>
            </a:pPr>
            <a:r>
              <a:rPr lang="en-US" sz="2800" dirty="0">
                <a:solidFill>
                  <a:srgbClr val="CAD6DE"/>
                </a:solidFill>
                <a:latin typeface="Unbounded" pitchFamily="34" charset="0"/>
              </a:rPr>
              <a:t>Advantages</a:t>
            </a:r>
            <a:endParaRPr lang="en-US" sz="2800" dirty="0"/>
          </a:p>
        </p:txBody>
      </p:sp>
      <p:sp>
        <p:nvSpPr>
          <p:cNvPr id="6" name="TextBox 5">
            <a:extLst>
              <a:ext uri="{FF2B5EF4-FFF2-40B4-BE49-F238E27FC236}">
                <a16:creationId xmlns:a16="http://schemas.microsoft.com/office/drawing/2014/main" id="{977C4A04-AC9C-4E3B-9A17-D6B7EFC48B83}"/>
              </a:ext>
            </a:extLst>
          </p:cNvPr>
          <p:cNvSpPr txBox="1"/>
          <p:nvPr/>
        </p:nvSpPr>
        <p:spPr>
          <a:xfrm>
            <a:off x="780617" y="4136742"/>
            <a:ext cx="8037106" cy="1569660"/>
          </a:xfrm>
          <a:prstGeom prst="rect">
            <a:avLst/>
          </a:prstGeom>
          <a:noFill/>
        </p:spPr>
        <p:txBody>
          <a:bodyPr wrap="square" rtlCol="0">
            <a:spAutoFit/>
          </a:bodyPr>
          <a:lstStyle/>
          <a:p>
            <a:pPr marL="457200" indent="-457200">
              <a:buFont typeface="+mj-lt"/>
              <a:buAutoNum type="arabicPeriod"/>
            </a:pPr>
            <a:r>
              <a:rPr lang="en-US" sz="2400" dirty="0">
                <a:solidFill>
                  <a:schemeClr val="bg1"/>
                </a:solidFill>
              </a:rPr>
              <a:t>Adapts learning rate for each parameter dynamically.</a:t>
            </a:r>
          </a:p>
          <a:p>
            <a:pPr marL="457200" indent="-457200">
              <a:buFont typeface="+mj-lt"/>
              <a:buAutoNum type="arabicPeriod"/>
            </a:pPr>
            <a:r>
              <a:rPr lang="en-US" sz="2400" dirty="0">
                <a:solidFill>
                  <a:schemeClr val="bg1"/>
                </a:solidFill>
              </a:rPr>
              <a:t>Effective for non-stationary objectives and noisy gradients.</a:t>
            </a:r>
          </a:p>
          <a:p>
            <a:pPr marL="457200" indent="-457200">
              <a:buFont typeface="+mj-lt"/>
              <a:buAutoNum type="arabicPeriod"/>
            </a:pPr>
            <a:r>
              <a:rPr lang="en-US" sz="2400" dirty="0">
                <a:solidFill>
                  <a:schemeClr val="bg1"/>
                </a:solidFill>
              </a:rPr>
              <a:t>Prevents oscillations in the optimization process.</a:t>
            </a:r>
          </a:p>
          <a:p>
            <a:pPr marL="457200" indent="-457200">
              <a:buFont typeface="+mj-lt"/>
              <a:buAutoNum type="arabicPeriod"/>
            </a:pPr>
            <a:r>
              <a:rPr lang="en-US" sz="2400" dirty="0">
                <a:solidFill>
                  <a:schemeClr val="bg1"/>
                </a:solidFill>
              </a:rPr>
              <a:t>Requires minimal tuning of hyperparameters.</a:t>
            </a:r>
            <a:endParaRPr lang="en-US" dirty="0"/>
          </a:p>
        </p:txBody>
      </p:sp>
      <p:pic>
        <p:nvPicPr>
          <p:cNvPr id="17" name="Image 0" descr="preencoded.png">
            <a:extLst>
              <a:ext uri="{FF2B5EF4-FFF2-40B4-BE49-F238E27FC236}">
                <a16:creationId xmlns:a16="http://schemas.microsoft.com/office/drawing/2014/main" id="{63B8000C-2389-4970-AEE2-B6228E69F8E2}"/>
              </a:ext>
            </a:extLst>
          </p:cNvPr>
          <p:cNvPicPr>
            <a:picLocks noChangeAspect="1"/>
          </p:cNvPicPr>
          <p:nvPr/>
        </p:nvPicPr>
        <p:blipFill>
          <a:blip r:embed="rId5"/>
          <a:stretch>
            <a:fillRect/>
          </a:stretch>
        </p:blipFill>
        <p:spPr>
          <a:xfrm>
            <a:off x="9144000" y="-17860"/>
            <a:ext cx="5486400" cy="8229600"/>
          </a:xfrm>
          <a:prstGeom prst="rect">
            <a:avLst/>
          </a:prstGeom>
        </p:spPr>
      </p:pic>
      <p:pic>
        <p:nvPicPr>
          <p:cNvPr id="20" name="Audio 19">
            <a:hlinkClick r:id="" action="ppaction://media"/>
            <a:extLst>
              <a:ext uri="{FF2B5EF4-FFF2-40B4-BE49-F238E27FC236}">
                <a16:creationId xmlns:a16="http://schemas.microsoft.com/office/drawing/2014/main" id="{B1DBFEAF-7BEA-4D1C-B5A6-6B4CD293E1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3164249864"/>
      </p:ext>
    </p:extLst>
  </p:cSld>
  <p:clrMapOvr>
    <a:masterClrMapping/>
  </p:clrMapOvr>
  <mc:AlternateContent xmlns:mc="http://schemas.openxmlformats.org/markup-compatibility/2006">
    <mc:Choice xmlns:p14="http://schemas.microsoft.com/office/powerpoint/2010/main" Requires="p14">
      <p:transition spd="slow" p14:dur="2000" advTm="29544"/>
    </mc:Choice>
    <mc:Fallback>
      <p:transition spd="slow" advTm="29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8852" y="402655"/>
            <a:ext cx="7582614" cy="1312069"/>
          </a:xfrm>
          <a:prstGeom prst="rect">
            <a:avLst/>
          </a:prstGeom>
          <a:noFill/>
          <a:ln/>
        </p:spPr>
        <p:txBody>
          <a:bodyPr wrap="square" lIns="0" tIns="0" rIns="0" bIns="0" rtlCol="0" anchor="t"/>
          <a:lstStyle/>
          <a:p>
            <a:pPr>
              <a:lnSpc>
                <a:spcPts val="5500"/>
              </a:lnSpc>
            </a:pPr>
            <a:r>
              <a:rPr lang="en-US" sz="4000" dirty="0">
                <a:solidFill>
                  <a:srgbClr val="FFFFFF"/>
                </a:solidFill>
                <a:latin typeface="Unbounded" pitchFamily="34" charset="0"/>
              </a:rPr>
              <a:t>Adam Optimizer</a:t>
            </a:r>
            <a:endParaRPr lang="en-US" sz="4000" dirty="0"/>
          </a:p>
        </p:txBody>
      </p:sp>
      <p:sp>
        <p:nvSpPr>
          <p:cNvPr id="5" name="Text 1"/>
          <p:cNvSpPr/>
          <p:nvPr/>
        </p:nvSpPr>
        <p:spPr>
          <a:xfrm>
            <a:off x="6593295" y="4561554"/>
            <a:ext cx="3135273" cy="328017"/>
          </a:xfrm>
          <a:prstGeom prst="rect">
            <a:avLst/>
          </a:prstGeom>
          <a:noFill/>
          <a:ln/>
        </p:spPr>
        <p:txBody>
          <a:bodyPr wrap="none" lIns="0" tIns="0" rIns="0" bIns="0" rtlCol="0" anchor="t"/>
          <a:lstStyle/>
          <a:p>
            <a:pPr marL="0" indent="0" algn="l">
              <a:lnSpc>
                <a:spcPts val="2550"/>
              </a:lnSpc>
              <a:buNone/>
            </a:pPr>
            <a:r>
              <a:rPr lang="en-US" sz="2800" dirty="0">
                <a:solidFill>
                  <a:srgbClr val="CAD6DE"/>
                </a:solidFill>
                <a:latin typeface="Unbounded" pitchFamily="34" charset="0"/>
              </a:rPr>
              <a:t>Advantages</a:t>
            </a:r>
            <a:endParaRPr lang="en-US" sz="2800" dirty="0"/>
          </a:p>
        </p:txBody>
      </p:sp>
      <p:sp>
        <p:nvSpPr>
          <p:cNvPr id="13" name="Rectangle 12">
            <a:extLst>
              <a:ext uri="{FF2B5EF4-FFF2-40B4-BE49-F238E27FC236}">
                <a16:creationId xmlns:a16="http://schemas.microsoft.com/office/drawing/2014/main" id="{AE4C4947-99F3-46DF-AE62-EC97D31E28AA}"/>
              </a:ext>
            </a:extLst>
          </p:cNvPr>
          <p:cNvSpPr/>
          <p:nvPr/>
        </p:nvSpPr>
        <p:spPr>
          <a:xfrm>
            <a:off x="12496800" y="7552267"/>
            <a:ext cx="1947333" cy="659473"/>
          </a:xfrm>
          <a:prstGeom prst="rect">
            <a:avLst/>
          </a:prstGeom>
          <a:solidFill>
            <a:srgbClr val="112836"/>
          </a:solidFill>
          <a:ln>
            <a:solidFill>
              <a:srgbClr val="112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02DF1C-9340-44B2-ACC2-D195BD548EB8}"/>
              </a:ext>
            </a:extLst>
          </p:cNvPr>
          <p:cNvSpPr txBox="1"/>
          <p:nvPr/>
        </p:nvSpPr>
        <p:spPr>
          <a:xfrm>
            <a:off x="6288852" y="1114560"/>
            <a:ext cx="7887057" cy="1200329"/>
          </a:xfrm>
          <a:prstGeom prst="rect">
            <a:avLst/>
          </a:prstGeom>
          <a:noFill/>
        </p:spPr>
        <p:txBody>
          <a:bodyPr wrap="square" rtlCol="0">
            <a:spAutoFit/>
          </a:bodyPr>
          <a:lstStyle/>
          <a:p>
            <a:r>
              <a:rPr lang="en-US" sz="2400" dirty="0">
                <a:solidFill>
                  <a:schemeClr val="bg1"/>
                </a:solidFill>
              </a:rPr>
              <a:t>Adam (Adaptive Moment Estimation) combines the strengths of Momentum and </a:t>
            </a:r>
            <a:r>
              <a:rPr lang="en-US" sz="2400" dirty="0" err="1">
                <a:solidFill>
                  <a:schemeClr val="bg1"/>
                </a:solidFill>
              </a:rPr>
              <a:t>RMSprop</a:t>
            </a:r>
            <a:r>
              <a:rPr lang="en-US" sz="2400" dirty="0">
                <a:solidFill>
                  <a:schemeClr val="bg1"/>
                </a:solidFill>
              </a:rPr>
              <a:t> to achieve adaptive learning rates for each parameter</a:t>
            </a:r>
            <a:endParaRPr lang="en-US" dirty="0"/>
          </a:p>
        </p:txBody>
      </p:sp>
      <p:sp>
        <p:nvSpPr>
          <p:cNvPr id="24" name="Text 1">
            <a:extLst>
              <a:ext uri="{FF2B5EF4-FFF2-40B4-BE49-F238E27FC236}">
                <a16:creationId xmlns:a16="http://schemas.microsoft.com/office/drawing/2014/main" id="{5EC41110-6B9E-4290-80D1-425BF7522085}"/>
              </a:ext>
            </a:extLst>
          </p:cNvPr>
          <p:cNvSpPr/>
          <p:nvPr/>
        </p:nvSpPr>
        <p:spPr>
          <a:xfrm>
            <a:off x="6288852" y="2725533"/>
            <a:ext cx="3135273" cy="328017"/>
          </a:xfrm>
          <a:prstGeom prst="rect">
            <a:avLst/>
          </a:prstGeom>
          <a:noFill/>
          <a:ln/>
        </p:spPr>
        <p:txBody>
          <a:bodyPr wrap="none" lIns="0" tIns="0" rIns="0" bIns="0" rtlCol="0" anchor="t"/>
          <a:lstStyle/>
          <a:p>
            <a:pPr>
              <a:lnSpc>
                <a:spcPts val="2550"/>
              </a:lnSpc>
            </a:pPr>
            <a:r>
              <a:rPr lang="en-US" sz="2800" dirty="0">
                <a:solidFill>
                  <a:srgbClr val="CAD6DE"/>
                </a:solidFill>
                <a:latin typeface="Unbounded" pitchFamily="34" charset="0"/>
              </a:rPr>
              <a:t>Mathematical Formula</a:t>
            </a:r>
            <a:endParaRPr lang="en-US" sz="2800" dirty="0">
              <a:solidFill>
                <a:schemeClr val="bg1"/>
              </a:solidFill>
            </a:endParaRPr>
          </a:p>
        </p:txBody>
      </p:sp>
      <p:sp>
        <p:nvSpPr>
          <p:cNvPr id="18" name="TextBox 17">
            <a:extLst>
              <a:ext uri="{FF2B5EF4-FFF2-40B4-BE49-F238E27FC236}">
                <a16:creationId xmlns:a16="http://schemas.microsoft.com/office/drawing/2014/main" id="{DFE412C5-2687-4715-BC8B-037AD3A6A99E}"/>
              </a:ext>
            </a:extLst>
          </p:cNvPr>
          <p:cNvSpPr txBox="1"/>
          <p:nvPr/>
        </p:nvSpPr>
        <p:spPr>
          <a:xfrm>
            <a:off x="6593294" y="5176048"/>
            <a:ext cx="8037106" cy="1938992"/>
          </a:xfrm>
          <a:prstGeom prst="rect">
            <a:avLst/>
          </a:prstGeom>
          <a:noFill/>
        </p:spPr>
        <p:txBody>
          <a:bodyPr wrap="square" rtlCol="0">
            <a:spAutoFit/>
          </a:bodyPr>
          <a:lstStyle/>
          <a:p>
            <a:pPr marL="457200" indent="-457200">
              <a:buFont typeface="+mj-lt"/>
              <a:buAutoNum type="arabicPeriod"/>
            </a:pPr>
            <a:r>
              <a:rPr lang="en-US" sz="2400" dirty="0">
                <a:solidFill>
                  <a:schemeClr val="bg1"/>
                </a:solidFill>
              </a:rPr>
              <a:t>Combines the strengths of Momentum and </a:t>
            </a:r>
            <a:r>
              <a:rPr lang="en-US" sz="2400" dirty="0" err="1">
                <a:solidFill>
                  <a:schemeClr val="bg1"/>
                </a:solidFill>
              </a:rPr>
              <a:t>RMSprop</a:t>
            </a:r>
            <a:r>
              <a:rPr lang="en-US" sz="2400" dirty="0">
                <a:solidFill>
                  <a:schemeClr val="bg1"/>
                </a:solidFill>
              </a:rPr>
              <a:t>.</a:t>
            </a:r>
          </a:p>
          <a:p>
            <a:pPr marL="457200" indent="-457200">
              <a:buFont typeface="+mj-lt"/>
              <a:buAutoNum type="arabicPeriod"/>
            </a:pPr>
            <a:r>
              <a:rPr lang="en-US" sz="2400" dirty="0">
                <a:solidFill>
                  <a:schemeClr val="bg1"/>
                </a:solidFill>
              </a:rPr>
              <a:t>Adapts learning rates for each parameter dynamically.</a:t>
            </a:r>
          </a:p>
          <a:p>
            <a:pPr marL="457200" indent="-457200">
              <a:buFont typeface="+mj-lt"/>
              <a:buAutoNum type="arabicPeriod"/>
            </a:pPr>
            <a:r>
              <a:rPr lang="en-US" sz="2400" dirty="0">
                <a:solidFill>
                  <a:schemeClr val="bg1"/>
                </a:solidFill>
              </a:rPr>
              <a:t>Robust to sparse gradients and noisy data.</a:t>
            </a:r>
          </a:p>
          <a:p>
            <a:pPr marL="457200" indent="-457200">
              <a:buFont typeface="+mj-lt"/>
              <a:buAutoNum type="arabicPeriod"/>
            </a:pPr>
            <a:r>
              <a:rPr lang="en-US" sz="2400" dirty="0">
                <a:solidFill>
                  <a:schemeClr val="bg1"/>
                </a:solidFill>
              </a:rPr>
              <a:t>Bias correction improves early-stage optimization.</a:t>
            </a:r>
          </a:p>
          <a:p>
            <a:pPr marL="457200" indent="-457200">
              <a:buFont typeface="+mj-lt"/>
              <a:buAutoNum type="arabicPeriod"/>
            </a:pPr>
            <a:r>
              <a:rPr lang="en-US" sz="2400" dirty="0">
                <a:solidFill>
                  <a:schemeClr val="bg1"/>
                </a:solidFill>
              </a:rPr>
              <a:t>Works well with large datasets and complex architectures.</a:t>
            </a:r>
            <a:endParaRPr lang="en-US" dirty="0"/>
          </a:p>
        </p:txBody>
      </p:sp>
      <p:pic>
        <p:nvPicPr>
          <p:cNvPr id="10" name="Image 0" descr="preencoded.png">
            <a:extLst>
              <a:ext uri="{FF2B5EF4-FFF2-40B4-BE49-F238E27FC236}">
                <a16:creationId xmlns:a16="http://schemas.microsoft.com/office/drawing/2014/main" id="{8EB969CE-C8D8-4ABB-9A6D-0E7FC5E8972F}"/>
              </a:ext>
            </a:extLst>
          </p:cNvPr>
          <p:cNvPicPr>
            <a:picLocks noChangeAspect="1"/>
          </p:cNvPicPr>
          <p:nvPr/>
        </p:nvPicPr>
        <p:blipFill>
          <a:blip r:embed="rId5"/>
          <a:stretch>
            <a:fillRect/>
          </a:stretch>
        </p:blipFill>
        <p:spPr>
          <a:xfrm>
            <a:off x="0" y="0"/>
            <a:ext cx="5486400" cy="8229600"/>
          </a:xfrm>
          <a:prstGeom prst="rect">
            <a:avLst/>
          </a:prstGeom>
        </p:spPr>
      </p:pic>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2A50A9D3-9F17-498E-8BB7-D398CDEC5913}"/>
                  </a:ext>
                </a:extLst>
              </p:cNvPr>
              <p:cNvSpPr/>
              <p:nvPr/>
            </p:nvSpPr>
            <p:spPr>
              <a:xfrm>
                <a:off x="7489358" y="3362925"/>
                <a:ext cx="5181601" cy="97308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𝑤𝑡</m:t>
                      </m:r>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m:rPr>
                          <m:nor/>
                        </m:rPr>
                        <a:rPr lang="el-GR" sz="2400" dirty="0">
                          <a:solidFill>
                            <a:schemeClr val="bg1"/>
                          </a:solidFill>
                        </a:rPr>
                        <m:t>η</m:t>
                      </m:r>
                      <m:f>
                        <m:fPr>
                          <m:ctrlPr>
                            <a:rPr lang="el-GR" sz="2400" i="1" dirty="0" smtClean="0">
                              <a:solidFill>
                                <a:schemeClr val="bg1"/>
                              </a:solidFill>
                              <a:latin typeface="Cambria Math" panose="02040503050406030204" pitchFamily="18" charset="0"/>
                            </a:rPr>
                          </m:ctrlPr>
                        </m:fPr>
                        <m:num>
                          <m:sSub>
                            <m:sSubPr>
                              <m:ctrlPr>
                                <a:rPr lang="el-GR" sz="2400" i="1" dirty="0" smtClean="0">
                                  <a:solidFill>
                                    <a:schemeClr val="bg1"/>
                                  </a:solidFill>
                                  <a:latin typeface="Cambria Math" panose="02040503050406030204" pitchFamily="18" charset="0"/>
                                </a:rPr>
                              </m:ctrlPr>
                            </m:sSubPr>
                            <m:e>
                              <m:r>
                                <a:rPr lang="en-US" sz="2400" b="0" i="1" dirty="0" smtClean="0">
                                  <a:solidFill>
                                    <a:schemeClr val="bg1"/>
                                  </a:solidFill>
                                  <a:latin typeface="Cambria Math" panose="02040503050406030204" pitchFamily="18" charset="0"/>
                                </a:rPr>
                                <m:t>𝑉</m:t>
                              </m:r>
                            </m:e>
                            <m:sub>
                              <m:r>
                                <a:rPr lang="en-US" sz="2400" b="0" i="1" dirty="0" smtClean="0">
                                  <a:solidFill>
                                    <a:schemeClr val="bg1"/>
                                  </a:solidFill>
                                  <a:latin typeface="Cambria Math" panose="02040503050406030204" pitchFamily="18" charset="0"/>
                                </a:rPr>
                                <m:t>𝑑𝑤</m:t>
                              </m:r>
                            </m:sub>
                          </m:sSub>
                        </m:num>
                        <m:den>
                          <m:rad>
                            <m:radPr>
                              <m:degHide m:val="on"/>
                              <m:ctrlPr>
                                <a:rPr lang="el-GR" sz="2400" i="1" dirty="0" smtClean="0">
                                  <a:solidFill>
                                    <a:schemeClr val="bg1"/>
                                  </a:solidFill>
                                  <a:latin typeface="Cambria Math" panose="02040503050406030204" pitchFamily="18" charset="0"/>
                                </a:rPr>
                              </m:ctrlPr>
                            </m:radPr>
                            <m:deg/>
                            <m:e>
                              <m:sSub>
                                <m:sSubPr>
                                  <m:ctrlPr>
                                    <a:rPr lang="el-GR" sz="2400" i="1" dirty="0" smtClean="0">
                                      <a:solidFill>
                                        <a:schemeClr val="bg1"/>
                                      </a:solidFill>
                                      <a:latin typeface="Cambria Math" panose="02040503050406030204" pitchFamily="18" charset="0"/>
                                    </a:rPr>
                                  </m:ctrlPr>
                                </m:sSubPr>
                                <m:e>
                                  <m:r>
                                    <a:rPr lang="en-US" sz="2400" b="0" i="1" dirty="0" smtClean="0">
                                      <a:solidFill>
                                        <a:schemeClr val="bg1"/>
                                      </a:solidFill>
                                      <a:latin typeface="Cambria Math" panose="02040503050406030204" pitchFamily="18" charset="0"/>
                                    </a:rPr>
                                    <m:t>𝑣</m:t>
                                  </m:r>
                                </m:e>
                                <m:sub>
                                  <m:r>
                                    <a:rPr lang="en-US" sz="2400" b="0" i="1" dirty="0" smtClean="0">
                                      <a:solidFill>
                                        <a:schemeClr val="bg1"/>
                                      </a:solidFill>
                                      <a:latin typeface="Cambria Math" panose="02040503050406030204" pitchFamily="18" charset="0"/>
                                    </a:rPr>
                                    <m:t>𝑡</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ea typeface="Cambria Math" panose="02040503050406030204" pitchFamily="18" charset="0"/>
                                </a:rPr>
                                <m:t>∈1</m:t>
                              </m:r>
                            </m:e>
                          </m:rad>
                        </m:den>
                      </m:f>
                      <m:r>
                        <m:rPr>
                          <m:nor/>
                        </m:rPr>
                        <a:rPr lang="en-US" sz="2400" b="0" i="0" dirty="0" smtClean="0">
                          <a:solidFill>
                            <a:schemeClr val="bg1"/>
                          </a:solidFill>
                        </a:rPr>
                        <m:t>.</m:t>
                      </m:r>
                      <m:f>
                        <m:fPr>
                          <m:ctrlPr>
                            <a:rPr lang="en-US" sz="2400" b="0" i="1" dirty="0" smtClean="0">
                              <a:solidFill>
                                <a:schemeClr val="bg1"/>
                              </a:solidFill>
                              <a:latin typeface="Cambria Math" panose="02040503050406030204" pitchFamily="18" charset="0"/>
                            </a:rPr>
                          </m:ctrlPr>
                        </m:fPr>
                        <m:num>
                          <m:r>
                            <a:rPr lang="en-US" sz="2400" b="0" i="1" dirty="0" smtClean="0">
                              <a:solidFill>
                                <a:schemeClr val="bg1"/>
                              </a:solidFill>
                              <a:latin typeface="Cambria Math" panose="02040503050406030204" pitchFamily="18" charset="0"/>
                            </a:rPr>
                            <m:t>𝑑𝐿</m:t>
                          </m:r>
                        </m:num>
                        <m:den>
                          <m:r>
                            <a:rPr lang="en-US" sz="2400" b="0" i="1" dirty="0" smtClean="0">
                              <a:solidFill>
                                <a:schemeClr val="bg1"/>
                              </a:solidFill>
                              <a:latin typeface="Cambria Math" panose="02040503050406030204" pitchFamily="18" charset="0"/>
                            </a:rPr>
                            <m:t>𝑑𝑤</m:t>
                          </m:r>
                        </m:den>
                      </m:f>
                    </m:oMath>
                  </m:oMathPara>
                </a14:m>
                <a:endParaRPr lang="en-US" sz="2400" dirty="0">
                  <a:solidFill>
                    <a:schemeClr val="bg1"/>
                  </a:solidFill>
                </a:endParaRPr>
              </a:p>
            </p:txBody>
          </p:sp>
        </mc:Choice>
        <mc:Fallback>
          <p:sp>
            <p:nvSpPr>
              <p:cNvPr id="12" name="Rectangle 11">
                <a:extLst>
                  <a:ext uri="{FF2B5EF4-FFF2-40B4-BE49-F238E27FC236}">
                    <a16:creationId xmlns:a16="http://schemas.microsoft.com/office/drawing/2014/main" id="{2A50A9D3-9F17-498E-8BB7-D398CDEC5913}"/>
                  </a:ext>
                </a:extLst>
              </p:cNvPr>
              <p:cNvSpPr>
                <a:spLocks noRot="1" noChangeAspect="1" noMove="1" noResize="1" noEditPoints="1" noAdjustHandles="1" noChangeArrowheads="1" noChangeShapeType="1" noTextEdit="1"/>
              </p:cNvSpPr>
              <p:nvPr/>
            </p:nvSpPr>
            <p:spPr>
              <a:xfrm>
                <a:off x="7489358" y="3362925"/>
                <a:ext cx="5181601" cy="973087"/>
              </a:xfrm>
              <a:prstGeom prst="rect">
                <a:avLst/>
              </a:prstGeom>
              <a:blipFill>
                <a:blip r:embed="rId6"/>
                <a:stretch>
                  <a:fillRect/>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CA3DB40E-E288-4D0D-9FE7-8199657849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868400" y="7467600"/>
            <a:ext cx="609600" cy="609600"/>
          </a:xfrm>
          <a:prstGeom prst="rect">
            <a:avLst/>
          </a:prstGeom>
        </p:spPr>
      </p:pic>
    </p:spTree>
    <p:extLst>
      <p:ext uri="{BB962C8B-B14F-4D97-AF65-F5344CB8AC3E}">
        <p14:creationId xmlns:p14="http://schemas.microsoft.com/office/powerpoint/2010/main" val="2224563282"/>
      </p:ext>
    </p:extLst>
  </p:cSld>
  <p:clrMapOvr>
    <a:masterClrMapping/>
  </p:clrMapOvr>
  <mc:AlternateContent xmlns:mc="http://schemas.openxmlformats.org/markup-compatibility/2006">
    <mc:Choice xmlns:p14="http://schemas.microsoft.com/office/powerpoint/2010/main" Requires="p14">
      <p:transition spd="slow" p14:dur="2000" advTm="25381"/>
    </mc:Choice>
    <mc:Fallback>
      <p:transition spd="slow" advTm="25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TotalTime>
  <Words>1638</Words>
  <Application>Microsoft Office PowerPoint</Application>
  <PresentationFormat>Custom</PresentationFormat>
  <Paragraphs>138</Paragraphs>
  <Slides>15</Slides>
  <Notes>10</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Cabin Bold</vt:lpstr>
      <vt:lpstr>Unbounded</vt:lpstr>
      <vt:lpstr>Cambria Math</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Hiba Khurshid [Student-PECS]</cp:lastModifiedBy>
  <cp:revision>47</cp:revision>
  <dcterms:created xsi:type="dcterms:W3CDTF">2024-12-12T18:12:03Z</dcterms:created>
  <dcterms:modified xsi:type="dcterms:W3CDTF">2024-12-13T14:39:37Z</dcterms:modified>
</cp:coreProperties>
</file>